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68" r:id="rId6"/>
    <p:sldId id="265" r:id="rId7"/>
    <p:sldId id="266" r:id="rId8"/>
    <p:sldId id="267" r:id="rId9"/>
    <p:sldId id="269" r:id="rId10"/>
    <p:sldId id="270" r:id="rId11"/>
    <p:sldId id="271" r:id="rId12"/>
    <p:sldId id="272" r:id="rId13"/>
    <p:sldId id="273" r:id="rId14"/>
    <p:sldId id="274" r:id="rId15"/>
    <p:sldId id="275" r:id="rId16"/>
    <p:sldId id="297" r:id="rId17"/>
    <p:sldId id="298" r:id="rId18"/>
    <p:sldId id="299" r:id="rId19"/>
    <p:sldId id="300" r:id="rId20"/>
    <p:sldId id="301" r:id="rId21"/>
    <p:sldId id="302" r:id="rId22"/>
    <p:sldId id="303" r:id="rId23"/>
    <p:sldId id="304" r:id="rId24"/>
    <p:sldId id="277" r:id="rId25"/>
    <p:sldId id="258" r:id="rId26"/>
    <p:sldId id="259" r:id="rId27"/>
    <p:sldId id="278" r:id="rId28"/>
    <p:sldId id="280" r:id="rId29"/>
    <p:sldId id="279" r:id="rId30"/>
    <p:sldId id="260" r:id="rId31"/>
    <p:sldId id="307" r:id="rId32"/>
    <p:sldId id="309" r:id="rId33"/>
    <p:sldId id="310" r:id="rId34"/>
    <p:sldId id="308" r:id="rId35"/>
    <p:sldId id="311" r:id="rId36"/>
    <p:sldId id="306" r:id="rId37"/>
    <p:sldId id="312" r:id="rId38"/>
    <p:sldId id="262" r:id="rId39"/>
    <p:sldId id="282" r:id="rId40"/>
    <p:sldId id="283" r:id="rId41"/>
    <p:sldId id="285" r:id="rId42"/>
    <p:sldId id="286" r:id="rId43"/>
    <p:sldId id="287" r:id="rId44"/>
    <p:sldId id="288" r:id="rId45"/>
    <p:sldId id="289" r:id="rId46"/>
    <p:sldId id="290" r:id="rId47"/>
    <p:sldId id="291" r:id="rId48"/>
    <p:sldId id="292" r:id="rId49"/>
    <p:sldId id="293" r:id="rId50"/>
    <p:sldId id="294" r:id="rId51"/>
    <p:sldId id="316" r:id="rId52"/>
    <p:sldId id="313" r:id="rId53"/>
    <p:sldId id="31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71" autoAdjust="0"/>
    <p:restoredTop sz="94660"/>
  </p:normalViewPr>
  <p:slideViewPr>
    <p:cSldViewPr snapToGrid="0">
      <p:cViewPr varScale="1">
        <p:scale>
          <a:sx n="74" d="100"/>
          <a:sy n="74" d="100"/>
        </p:scale>
        <p:origin x="91" y="3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2C0077-A8C7-41D1-ADD3-165144FD4A0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C1D69A-FFB8-4E43-8BA2-EE2921A19FA8}">
      <dgm:prSet/>
      <dgm:spPr/>
      <dgm:t>
        <a:bodyPr/>
        <a:lstStyle/>
        <a:p>
          <a:pPr>
            <a:lnSpc>
              <a:spcPct val="100000"/>
            </a:lnSpc>
          </a:pPr>
          <a:r>
            <a:rPr lang="pt-BR" b="1"/>
            <a:t>Conexão</a:t>
          </a:r>
          <a:r>
            <a:rPr lang="pt-BR"/>
            <a:t> é quando eu estou conectado a uma pessoa, vice-versa.</a:t>
          </a:r>
          <a:endParaRPr lang="en-US"/>
        </a:p>
      </dgm:t>
    </dgm:pt>
    <dgm:pt modelId="{C9BBC081-A7B6-451D-9CA6-A34DDB21FF8F}" type="parTrans" cxnId="{C15C170E-2D8B-468B-B82E-828D2850C599}">
      <dgm:prSet/>
      <dgm:spPr/>
      <dgm:t>
        <a:bodyPr/>
        <a:lstStyle/>
        <a:p>
          <a:endParaRPr lang="en-US"/>
        </a:p>
      </dgm:t>
    </dgm:pt>
    <dgm:pt modelId="{22BBDAC8-3624-4C22-B5FA-DEA0C443BF38}" type="sibTrans" cxnId="{C15C170E-2D8B-468B-B82E-828D2850C599}">
      <dgm:prSet/>
      <dgm:spPr/>
      <dgm:t>
        <a:bodyPr/>
        <a:lstStyle/>
        <a:p>
          <a:endParaRPr lang="en-US"/>
        </a:p>
      </dgm:t>
    </dgm:pt>
    <dgm:pt modelId="{497D687B-9E53-4604-BB5E-D5989F0ADD10}">
      <dgm:prSet/>
      <dgm:spPr/>
      <dgm:t>
        <a:bodyPr/>
        <a:lstStyle/>
        <a:p>
          <a:pPr>
            <a:lnSpc>
              <a:spcPct val="100000"/>
            </a:lnSpc>
          </a:pPr>
          <a:r>
            <a:rPr lang="pt-BR" b="1"/>
            <a:t>Interconexão</a:t>
          </a:r>
          <a:r>
            <a:rPr lang="pt-BR"/>
            <a:t> é quando eu estou conectado com uma pessoa e com os contatos e elos desta pessoa, vice-versa. </a:t>
          </a:r>
          <a:endParaRPr lang="en-US"/>
        </a:p>
      </dgm:t>
    </dgm:pt>
    <dgm:pt modelId="{7BFA5905-8D9B-4623-8D08-F59D812141C8}" type="parTrans" cxnId="{F95016A6-EEDE-4410-BB85-BF2EFAF23FAD}">
      <dgm:prSet/>
      <dgm:spPr/>
      <dgm:t>
        <a:bodyPr/>
        <a:lstStyle/>
        <a:p>
          <a:endParaRPr lang="en-US"/>
        </a:p>
      </dgm:t>
    </dgm:pt>
    <dgm:pt modelId="{0A7BDEA8-F2E9-48C5-A8F9-CBE8EFDF4669}" type="sibTrans" cxnId="{F95016A6-EEDE-4410-BB85-BF2EFAF23FAD}">
      <dgm:prSet/>
      <dgm:spPr/>
      <dgm:t>
        <a:bodyPr/>
        <a:lstStyle/>
        <a:p>
          <a:endParaRPr lang="en-US"/>
        </a:p>
      </dgm:t>
    </dgm:pt>
    <dgm:pt modelId="{8F04411C-DC7F-43E9-87CC-204D705E7656}" type="pres">
      <dgm:prSet presAssocID="{E92C0077-A8C7-41D1-ADD3-165144FD4A0C}" presName="root" presStyleCnt="0">
        <dgm:presLayoutVars>
          <dgm:dir/>
          <dgm:resizeHandles val="exact"/>
        </dgm:presLayoutVars>
      </dgm:prSet>
      <dgm:spPr/>
    </dgm:pt>
    <dgm:pt modelId="{7D520158-0032-4C93-82E4-266965130C40}" type="pres">
      <dgm:prSet presAssocID="{4BC1D69A-FFB8-4E43-8BA2-EE2921A19FA8}" presName="compNode" presStyleCnt="0"/>
      <dgm:spPr/>
    </dgm:pt>
    <dgm:pt modelId="{A4BFEBA6-7E5A-46B4-A8AE-D635C8CC5B15}" type="pres">
      <dgm:prSet presAssocID="{4BC1D69A-FFB8-4E43-8BA2-EE2921A19FA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B5F9F453-DC06-48EB-97E9-C75A6350D626}" type="pres">
      <dgm:prSet presAssocID="{4BC1D69A-FFB8-4E43-8BA2-EE2921A19FA8}" presName="spaceRect" presStyleCnt="0"/>
      <dgm:spPr/>
    </dgm:pt>
    <dgm:pt modelId="{49B0F5D0-7673-456F-9759-9D478FE34DE4}" type="pres">
      <dgm:prSet presAssocID="{4BC1D69A-FFB8-4E43-8BA2-EE2921A19FA8}" presName="textRect" presStyleLbl="revTx" presStyleIdx="0" presStyleCnt="2">
        <dgm:presLayoutVars>
          <dgm:chMax val="1"/>
          <dgm:chPref val="1"/>
        </dgm:presLayoutVars>
      </dgm:prSet>
      <dgm:spPr/>
    </dgm:pt>
    <dgm:pt modelId="{CD0B0C39-9EF3-4BC8-93A7-6FBBDF6A2347}" type="pres">
      <dgm:prSet presAssocID="{22BBDAC8-3624-4C22-B5FA-DEA0C443BF38}" presName="sibTrans" presStyleCnt="0"/>
      <dgm:spPr/>
    </dgm:pt>
    <dgm:pt modelId="{0FF27ACD-012E-4A05-BFB4-2A62A06718C3}" type="pres">
      <dgm:prSet presAssocID="{497D687B-9E53-4604-BB5E-D5989F0ADD10}" presName="compNode" presStyleCnt="0"/>
      <dgm:spPr/>
    </dgm:pt>
    <dgm:pt modelId="{943CEE8D-5637-4B7A-BC29-65FA629E9AD1}" type="pres">
      <dgm:prSet presAssocID="{497D687B-9E53-4604-BB5E-D5989F0ADD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sconectado"/>
        </a:ext>
      </dgm:extLst>
    </dgm:pt>
    <dgm:pt modelId="{DA1FCAB2-8789-4BF2-A019-F60A42DA112E}" type="pres">
      <dgm:prSet presAssocID="{497D687B-9E53-4604-BB5E-D5989F0ADD10}" presName="spaceRect" presStyleCnt="0"/>
      <dgm:spPr/>
    </dgm:pt>
    <dgm:pt modelId="{9BDBB0FC-1DF0-4EED-A426-36C2A0D20B84}" type="pres">
      <dgm:prSet presAssocID="{497D687B-9E53-4604-BB5E-D5989F0ADD10}" presName="textRect" presStyleLbl="revTx" presStyleIdx="1" presStyleCnt="2">
        <dgm:presLayoutVars>
          <dgm:chMax val="1"/>
          <dgm:chPref val="1"/>
        </dgm:presLayoutVars>
      </dgm:prSet>
      <dgm:spPr/>
    </dgm:pt>
  </dgm:ptLst>
  <dgm:cxnLst>
    <dgm:cxn modelId="{C15C170E-2D8B-468B-B82E-828D2850C599}" srcId="{E92C0077-A8C7-41D1-ADD3-165144FD4A0C}" destId="{4BC1D69A-FFB8-4E43-8BA2-EE2921A19FA8}" srcOrd="0" destOrd="0" parTransId="{C9BBC081-A7B6-451D-9CA6-A34DDB21FF8F}" sibTransId="{22BBDAC8-3624-4C22-B5FA-DEA0C443BF38}"/>
    <dgm:cxn modelId="{88DCE727-83FB-4E79-9A49-93C9B99CE8FE}" type="presOf" srcId="{E92C0077-A8C7-41D1-ADD3-165144FD4A0C}" destId="{8F04411C-DC7F-43E9-87CC-204D705E7656}" srcOrd="0" destOrd="0" presId="urn:microsoft.com/office/officeart/2018/2/layout/IconLabelList"/>
    <dgm:cxn modelId="{86B4AD2D-E2AE-4ABB-BB13-A70648E4BD39}" type="presOf" srcId="{4BC1D69A-FFB8-4E43-8BA2-EE2921A19FA8}" destId="{49B0F5D0-7673-456F-9759-9D478FE34DE4}" srcOrd="0" destOrd="0" presId="urn:microsoft.com/office/officeart/2018/2/layout/IconLabelList"/>
    <dgm:cxn modelId="{94CF5792-42D3-44B2-9A85-97D80E3F2AF2}" type="presOf" srcId="{497D687B-9E53-4604-BB5E-D5989F0ADD10}" destId="{9BDBB0FC-1DF0-4EED-A426-36C2A0D20B84}" srcOrd="0" destOrd="0" presId="urn:microsoft.com/office/officeart/2018/2/layout/IconLabelList"/>
    <dgm:cxn modelId="{F95016A6-EEDE-4410-BB85-BF2EFAF23FAD}" srcId="{E92C0077-A8C7-41D1-ADD3-165144FD4A0C}" destId="{497D687B-9E53-4604-BB5E-D5989F0ADD10}" srcOrd="1" destOrd="0" parTransId="{7BFA5905-8D9B-4623-8D08-F59D812141C8}" sibTransId="{0A7BDEA8-F2E9-48C5-A8F9-CBE8EFDF4669}"/>
    <dgm:cxn modelId="{7E29137E-A549-4F1E-8FFE-B3A3B804239A}" type="presParOf" srcId="{8F04411C-DC7F-43E9-87CC-204D705E7656}" destId="{7D520158-0032-4C93-82E4-266965130C40}" srcOrd="0" destOrd="0" presId="urn:microsoft.com/office/officeart/2018/2/layout/IconLabelList"/>
    <dgm:cxn modelId="{ADBF516F-00FC-419B-8EF2-9C2ADF462BBE}" type="presParOf" srcId="{7D520158-0032-4C93-82E4-266965130C40}" destId="{A4BFEBA6-7E5A-46B4-A8AE-D635C8CC5B15}" srcOrd="0" destOrd="0" presId="urn:microsoft.com/office/officeart/2018/2/layout/IconLabelList"/>
    <dgm:cxn modelId="{A2648181-1AC3-4EF1-9DFB-C13F6842440B}" type="presParOf" srcId="{7D520158-0032-4C93-82E4-266965130C40}" destId="{B5F9F453-DC06-48EB-97E9-C75A6350D626}" srcOrd="1" destOrd="0" presId="urn:microsoft.com/office/officeart/2018/2/layout/IconLabelList"/>
    <dgm:cxn modelId="{DEAF82E9-5600-4E35-9DEC-9C1AE47379AA}" type="presParOf" srcId="{7D520158-0032-4C93-82E4-266965130C40}" destId="{49B0F5D0-7673-456F-9759-9D478FE34DE4}" srcOrd="2" destOrd="0" presId="urn:microsoft.com/office/officeart/2018/2/layout/IconLabelList"/>
    <dgm:cxn modelId="{81FD2B06-49F5-4634-AD1A-5DAAD23A04D2}" type="presParOf" srcId="{8F04411C-DC7F-43E9-87CC-204D705E7656}" destId="{CD0B0C39-9EF3-4BC8-93A7-6FBBDF6A2347}" srcOrd="1" destOrd="0" presId="urn:microsoft.com/office/officeart/2018/2/layout/IconLabelList"/>
    <dgm:cxn modelId="{9C173819-78B7-43FB-8F05-D51422599F8D}" type="presParOf" srcId="{8F04411C-DC7F-43E9-87CC-204D705E7656}" destId="{0FF27ACD-012E-4A05-BFB4-2A62A06718C3}" srcOrd="2" destOrd="0" presId="urn:microsoft.com/office/officeart/2018/2/layout/IconLabelList"/>
    <dgm:cxn modelId="{DF2035F8-B24D-44E9-843B-9A18E3BC5E2E}" type="presParOf" srcId="{0FF27ACD-012E-4A05-BFB4-2A62A06718C3}" destId="{943CEE8D-5637-4B7A-BC29-65FA629E9AD1}" srcOrd="0" destOrd="0" presId="urn:microsoft.com/office/officeart/2018/2/layout/IconLabelList"/>
    <dgm:cxn modelId="{FB9517E9-1270-469E-97B5-2C895DD69AB2}" type="presParOf" srcId="{0FF27ACD-012E-4A05-BFB4-2A62A06718C3}" destId="{DA1FCAB2-8789-4BF2-A019-F60A42DA112E}" srcOrd="1" destOrd="0" presId="urn:microsoft.com/office/officeart/2018/2/layout/IconLabelList"/>
    <dgm:cxn modelId="{989B2722-F8B4-4A20-9305-CC9182A93EE6}" type="presParOf" srcId="{0FF27ACD-012E-4A05-BFB4-2A62A06718C3}" destId="{9BDBB0FC-1DF0-4EED-A426-36C2A0D20B8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F35E5-C10B-4BCB-B1DE-111F902FA3B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37BDF25-D284-45AB-9263-C7D3BDE9A419}">
      <dgm:prSet/>
      <dgm:spPr/>
      <dgm:t>
        <a:bodyPr/>
        <a:lstStyle/>
        <a:p>
          <a:r>
            <a:rPr lang="pt-BR" dirty="0"/>
            <a:t>Surgimento da web popular nos anos 1990.</a:t>
          </a:r>
          <a:endParaRPr lang="en-US" dirty="0"/>
        </a:p>
      </dgm:t>
    </dgm:pt>
    <dgm:pt modelId="{51CF0B95-7634-4C4C-A97F-B8DFCDAFFB41}" type="parTrans" cxnId="{4D88F8F6-7907-46E7-81CB-E38027427A6E}">
      <dgm:prSet/>
      <dgm:spPr/>
      <dgm:t>
        <a:bodyPr/>
        <a:lstStyle/>
        <a:p>
          <a:endParaRPr lang="en-US"/>
        </a:p>
      </dgm:t>
    </dgm:pt>
    <dgm:pt modelId="{FCC1F558-87D1-4EA3-8322-A8B48FF81908}" type="sibTrans" cxnId="{4D88F8F6-7907-46E7-81CB-E38027427A6E}">
      <dgm:prSet/>
      <dgm:spPr/>
      <dgm:t>
        <a:bodyPr/>
        <a:lstStyle/>
        <a:p>
          <a:endParaRPr lang="en-US"/>
        </a:p>
      </dgm:t>
    </dgm:pt>
    <dgm:pt modelId="{1B07AEB1-4EAC-4340-8429-F3EE73B15718}">
      <dgm:prSet/>
      <dgm:spPr/>
      <dgm:t>
        <a:bodyPr/>
        <a:lstStyle/>
        <a:p>
          <a:r>
            <a:rPr lang="pt-BR" dirty="0"/>
            <a:t>E-mails e plataformas de bate-papo são as primeiras formas de relacionamento no ciberespaço.</a:t>
          </a:r>
          <a:endParaRPr lang="en-US" dirty="0"/>
        </a:p>
      </dgm:t>
    </dgm:pt>
    <dgm:pt modelId="{4E30C784-3B34-4B18-AB3A-832C243045F5}" type="parTrans" cxnId="{E3881A0F-5F26-4BBB-A768-6F5DB9B1A2FE}">
      <dgm:prSet/>
      <dgm:spPr/>
      <dgm:t>
        <a:bodyPr/>
        <a:lstStyle/>
        <a:p>
          <a:endParaRPr lang="en-US"/>
        </a:p>
      </dgm:t>
    </dgm:pt>
    <dgm:pt modelId="{4EEE80A9-F449-41CB-9B0C-E51EAA583D7C}" type="sibTrans" cxnId="{E3881A0F-5F26-4BBB-A768-6F5DB9B1A2FE}">
      <dgm:prSet/>
      <dgm:spPr/>
      <dgm:t>
        <a:bodyPr/>
        <a:lstStyle/>
        <a:p>
          <a:endParaRPr lang="en-US"/>
        </a:p>
      </dgm:t>
    </dgm:pt>
    <dgm:pt modelId="{FB7FC333-67AE-4C4B-993D-2C2E84081040}">
      <dgm:prSet/>
      <dgm:spPr/>
      <dgm:t>
        <a:bodyPr/>
        <a:lstStyle/>
        <a:p>
          <a:r>
            <a:rPr lang="pt-BR" dirty="0"/>
            <a:t>O propósito da rede social foi de levar para online os laços de amizades criados no ambiente offline, depois ampliaram as interconexões a partir de afinidades em comum (grupos).</a:t>
          </a:r>
          <a:endParaRPr lang="en-US" dirty="0"/>
        </a:p>
      </dgm:t>
    </dgm:pt>
    <dgm:pt modelId="{4AE68A21-C611-43DA-81B9-BA8CF4E9C86E}" type="parTrans" cxnId="{5AFAAF6A-9BFF-455B-89CE-A1EF35D9A57F}">
      <dgm:prSet/>
      <dgm:spPr/>
      <dgm:t>
        <a:bodyPr/>
        <a:lstStyle/>
        <a:p>
          <a:endParaRPr lang="en-US"/>
        </a:p>
      </dgm:t>
    </dgm:pt>
    <dgm:pt modelId="{8FBC2F6C-070E-4E79-A8DD-A1988ECA97C7}" type="sibTrans" cxnId="{5AFAAF6A-9BFF-455B-89CE-A1EF35D9A57F}">
      <dgm:prSet/>
      <dgm:spPr/>
      <dgm:t>
        <a:bodyPr/>
        <a:lstStyle/>
        <a:p>
          <a:endParaRPr lang="en-US"/>
        </a:p>
      </dgm:t>
    </dgm:pt>
    <dgm:pt modelId="{69A9B0B2-768F-4D2F-8F6C-4936387FF75C}">
      <dgm:prSet/>
      <dgm:spPr/>
      <dgm:t>
        <a:bodyPr/>
        <a:lstStyle/>
        <a:p>
          <a:r>
            <a:rPr lang="pt-BR"/>
            <a:t>Durante o período de 1997 e 2002 várias redes sociais foram criadas.</a:t>
          </a:r>
          <a:endParaRPr lang="en-US"/>
        </a:p>
      </dgm:t>
    </dgm:pt>
    <dgm:pt modelId="{5FFFDF90-FBF2-4AD8-870E-A8F591F6968B}" type="parTrans" cxnId="{05D5FF66-D233-4E53-888B-305A431FC7EB}">
      <dgm:prSet/>
      <dgm:spPr/>
      <dgm:t>
        <a:bodyPr/>
        <a:lstStyle/>
        <a:p>
          <a:endParaRPr lang="en-US"/>
        </a:p>
      </dgm:t>
    </dgm:pt>
    <dgm:pt modelId="{33DC0733-5C41-4426-B8B8-DDDBC975ADA0}" type="sibTrans" cxnId="{05D5FF66-D233-4E53-888B-305A431FC7EB}">
      <dgm:prSet/>
      <dgm:spPr/>
      <dgm:t>
        <a:bodyPr/>
        <a:lstStyle/>
        <a:p>
          <a:endParaRPr lang="en-US"/>
        </a:p>
      </dgm:t>
    </dgm:pt>
    <dgm:pt modelId="{DD322A77-B4AB-412A-8ED8-9DE195D8F8B3}">
      <dgm:prSet/>
      <dgm:spPr/>
      <dgm:t>
        <a:bodyPr/>
        <a:lstStyle/>
        <a:p>
          <a:r>
            <a:rPr lang="pt-BR"/>
            <a:t>Web 2,0 segunda geração de comunicação surgiu em 2004, permitindo a criação de mais recursos. Período em que o mercado das redes sociais ganhou bastante notoriedade.</a:t>
          </a:r>
          <a:endParaRPr lang="en-US"/>
        </a:p>
      </dgm:t>
    </dgm:pt>
    <dgm:pt modelId="{44D616F1-4DA5-435D-9FF3-E30CCE14703F}" type="parTrans" cxnId="{A7E3336F-53A0-47A8-B082-CA61D7007218}">
      <dgm:prSet/>
      <dgm:spPr/>
      <dgm:t>
        <a:bodyPr/>
        <a:lstStyle/>
        <a:p>
          <a:endParaRPr lang="en-US"/>
        </a:p>
      </dgm:t>
    </dgm:pt>
    <dgm:pt modelId="{C4017F0A-F269-4B86-8516-D33B0AE25319}" type="sibTrans" cxnId="{A7E3336F-53A0-47A8-B082-CA61D7007218}">
      <dgm:prSet/>
      <dgm:spPr/>
      <dgm:t>
        <a:bodyPr/>
        <a:lstStyle/>
        <a:p>
          <a:endParaRPr lang="en-US"/>
        </a:p>
      </dgm:t>
    </dgm:pt>
    <dgm:pt modelId="{E3F2F7C7-A1B4-434B-B828-0A0B1BFF107D}" type="pres">
      <dgm:prSet presAssocID="{7C7F35E5-C10B-4BCB-B1DE-111F902FA3B8}" presName="outerComposite" presStyleCnt="0">
        <dgm:presLayoutVars>
          <dgm:chMax val="5"/>
          <dgm:dir/>
          <dgm:resizeHandles val="exact"/>
        </dgm:presLayoutVars>
      </dgm:prSet>
      <dgm:spPr/>
    </dgm:pt>
    <dgm:pt modelId="{71F8648F-02C0-40D7-999A-3E6A46B5F065}" type="pres">
      <dgm:prSet presAssocID="{7C7F35E5-C10B-4BCB-B1DE-111F902FA3B8}" presName="dummyMaxCanvas" presStyleCnt="0">
        <dgm:presLayoutVars/>
      </dgm:prSet>
      <dgm:spPr/>
    </dgm:pt>
    <dgm:pt modelId="{1794A5D5-5F13-41E1-B422-78AE2178AD67}" type="pres">
      <dgm:prSet presAssocID="{7C7F35E5-C10B-4BCB-B1DE-111F902FA3B8}" presName="FiveNodes_1" presStyleLbl="node1" presStyleIdx="0" presStyleCnt="5">
        <dgm:presLayoutVars>
          <dgm:bulletEnabled val="1"/>
        </dgm:presLayoutVars>
      </dgm:prSet>
      <dgm:spPr/>
    </dgm:pt>
    <dgm:pt modelId="{A5ADD8C7-514A-440C-B637-E2CDCB78D54B}" type="pres">
      <dgm:prSet presAssocID="{7C7F35E5-C10B-4BCB-B1DE-111F902FA3B8}" presName="FiveNodes_2" presStyleLbl="node1" presStyleIdx="1" presStyleCnt="5">
        <dgm:presLayoutVars>
          <dgm:bulletEnabled val="1"/>
        </dgm:presLayoutVars>
      </dgm:prSet>
      <dgm:spPr/>
    </dgm:pt>
    <dgm:pt modelId="{0C43685A-D3D9-41E2-9AD9-FA9F9733A71D}" type="pres">
      <dgm:prSet presAssocID="{7C7F35E5-C10B-4BCB-B1DE-111F902FA3B8}" presName="FiveNodes_3" presStyleLbl="node1" presStyleIdx="2" presStyleCnt="5">
        <dgm:presLayoutVars>
          <dgm:bulletEnabled val="1"/>
        </dgm:presLayoutVars>
      </dgm:prSet>
      <dgm:spPr/>
    </dgm:pt>
    <dgm:pt modelId="{3955DA32-3A02-4CBF-83E9-24A675ED0DD0}" type="pres">
      <dgm:prSet presAssocID="{7C7F35E5-C10B-4BCB-B1DE-111F902FA3B8}" presName="FiveNodes_4" presStyleLbl="node1" presStyleIdx="3" presStyleCnt="5">
        <dgm:presLayoutVars>
          <dgm:bulletEnabled val="1"/>
        </dgm:presLayoutVars>
      </dgm:prSet>
      <dgm:spPr/>
    </dgm:pt>
    <dgm:pt modelId="{E166BF5D-7D83-4B63-AC05-209019D0B0E7}" type="pres">
      <dgm:prSet presAssocID="{7C7F35E5-C10B-4BCB-B1DE-111F902FA3B8}" presName="FiveNodes_5" presStyleLbl="node1" presStyleIdx="4" presStyleCnt="5">
        <dgm:presLayoutVars>
          <dgm:bulletEnabled val="1"/>
        </dgm:presLayoutVars>
      </dgm:prSet>
      <dgm:spPr/>
    </dgm:pt>
    <dgm:pt modelId="{8816C458-1F0C-4039-BCBA-7B0B0AC7130D}" type="pres">
      <dgm:prSet presAssocID="{7C7F35E5-C10B-4BCB-B1DE-111F902FA3B8}" presName="FiveConn_1-2" presStyleLbl="fgAccFollowNode1" presStyleIdx="0" presStyleCnt="4">
        <dgm:presLayoutVars>
          <dgm:bulletEnabled val="1"/>
        </dgm:presLayoutVars>
      </dgm:prSet>
      <dgm:spPr/>
    </dgm:pt>
    <dgm:pt modelId="{DDE339B5-CB2A-4E1D-B5C5-1BD353675E91}" type="pres">
      <dgm:prSet presAssocID="{7C7F35E5-C10B-4BCB-B1DE-111F902FA3B8}" presName="FiveConn_2-3" presStyleLbl="fgAccFollowNode1" presStyleIdx="1" presStyleCnt="4">
        <dgm:presLayoutVars>
          <dgm:bulletEnabled val="1"/>
        </dgm:presLayoutVars>
      </dgm:prSet>
      <dgm:spPr/>
    </dgm:pt>
    <dgm:pt modelId="{D4A9AC60-5580-444C-AA24-CD216770CBB9}" type="pres">
      <dgm:prSet presAssocID="{7C7F35E5-C10B-4BCB-B1DE-111F902FA3B8}" presName="FiveConn_3-4" presStyleLbl="fgAccFollowNode1" presStyleIdx="2" presStyleCnt="4">
        <dgm:presLayoutVars>
          <dgm:bulletEnabled val="1"/>
        </dgm:presLayoutVars>
      </dgm:prSet>
      <dgm:spPr/>
    </dgm:pt>
    <dgm:pt modelId="{F03554FC-C15A-4B31-9A81-2A761A4F6044}" type="pres">
      <dgm:prSet presAssocID="{7C7F35E5-C10B-4BCB-B1DE-111F902FA3B8}" presName="FiveConn_4-5" presStyleLbl="fgAccFollowNode1" presStyleIdx="3" presStyleCnt="4">
        <dgm:presLayoutVars>
          <dgm:bulletEnabled val="1"/>
        </dgm:presLayoutVars>
      </dgm:prSet>
      <dgm:spPr/>
    </dgm:pt>
    <dgm:pt modelId="{09B43C18-6D92-493A-85C2-44777B3E3350}" type="pres">
      <dgm:prSet presAssocID="{7C7F35E5-C10B-4BCB-B1DE-111F902FA3B8}" presName="FiveNodes_1_text" presStyleLbl="node1" presStyleIdx="4" presStyleCnt="5">
        <dgm:presLayoutVars>
          <dgm:bulletEnabled val="1"/>
        </dgm:presLayoutVars>
      </dgm:prSet>
      <dgm:spPr/>
    </dgm:pt>
    <dgm:pt modelId="{B90C8952-036C-4576-B0D4-841167D459BD}" type="pres">
      <dgm:prSet presAssocID="{7C7F35E5-C10B-4BCB-B1DE-111F902FA3B8}" presName="FiveNodes_2_text" presStyleLbl="node1" presStyleIdx="4" presStyleCnt="5">
        <dgm:presLayoutVars>
          <dgm:bulletEnabled val="1"/>
        </dgm:presLayoutVars>
      </dgm:prSet>
      <dgm:spPr/>
    </dgm:pt>
    <dgm:pt modelId="{2C08C113-DBD8-48D9-A320-A2DAE1ADBFF1}" type="pres">
      <dgm:prSet presAssocID="{7C7F35E5-C10B-4BCB-B1DE-111F902FA3B8}" presName="FiveNodes_3_text" presStyleLbl="node1" presStyleIdx="4" presStyleCnt="5">
        <dgm:presLayoutVars>
          <dgm:bulletEnabled val="1"/>
        </dgm:presLayoutVars>
      </dgm:prSet>
      <dgm:spPr/>
    </dgm:pt>
    <dgm:pt modelId="{52E39CF4-7BEF-4B7D-97D1-397959A97A84}" type="pres">
      <dgm:prSet presAssocID="{7C7F35E5-C10B-4BCB-B1DE-111F902FA3B8}" presName="FiveNodes_4_text" presStyleLbl="node1" presStyleIdx="4" presStyleCnt="5">
        <dgm:presLayoutVars>
          <dgm:bulletEnabled val="1"/>
        </dgm:presLayoutVars>
      </dgm:prSet>
      <dgm:spPr/>
    </dgm:pt>
    <dgm:pt modelId="{7090FF6D-60E9-4C21-89A1-C5E9B38217B5}" type="pres">
      <dgm:prSet presAssocID="{7C7F35E5-C10B-4BCB-B1DE-111F902FA3B8}" presName="FiveNodes_5_text" presStyleLbl="node1" presStyleIdx="4" presStyleCnt="5">
        <dgm:presLayoutVars>
          <dgm:bulletEnabled val="1"/>
        </dgm:presLayoutVars>
      </dgm:prSet>
      <dgm:spPr/>
    </dgm:pt>
  </dgm:ptLst>
  <dgm:cxnLst>
    <dgm:cxn modelId="{FBCA4303-D593-460A-87F1-BC20460C41D1}" type="presOf" srcId="{69A9B0B2-768F-4D2F-8F6C-4936387FF75C}" destId="{3955DA32-3A02-4CBF-83E9-24A675ED0DD0}" srcOrd="0" destOrd="0" presId="urn:microsoft.com/office/officeart/2005/8/layout/vProcess5"/>
    <dgm:cxn modelId="{E3881A0F-5F26-4BBB-A768-6F5DB9B1A2FE}" srcId="{7C7F35E5-C10B-4BCB-B1DE-111F902FA3B8}" destId="{1B07AEB1-4EAC-4340-8429-F3EE73B15718}" srcOrd="1" destOrd="0" parTransId="{4E30C784-3B34-4B18-AB3A-832C243045F5}" sibTransId="{4EEE80A9-F449-41CB-9B0C-E51EAA583D7C}"/>
    <dgm:cxn modelId="{44A5BE16-2B17-457F-94D7-CF3EFDE88053}" type="presOf" srcId="{69A9B0B2-768F-4D2F-8F6C-4936387FF75C}" destId="{52E39CF4-7BEF-4B7D-97D1-397959A97A84}" srcOrd="1" destOrd="0" presId="urn:microsoft.com/office/officeart/2005/8/layout/vProcess5"/>
    <dgm:cxn modelId="{D1094A5B-6619-465A-ADD5-311C04B870D9}" type="presOf" srcId="{FCC1F558-87D1-4EA3-8322-A8B48FF81908}" destId="{8816C458-1F0C-4039-BCBA-7B0B0AC7130D}" srcOrd="0" destOrd="0" presId="urn:microsoft.com/office/officeart/2005/8/layout/vProcess5"/>
    <dgm:cxn modelId="{FCD06162-5199-44D9-9834-7F1F2FB5364C}" type="presOf" srcId="{FB7FC333-67AE-4C4B-993D-2C2E84081040}" destId="{0C43685A-D3D9-41E2-9AD9-FA9F9733A71D}" srcOrd="0" destOrd="0" presId="urn:microsoft.com/office/officeart/2005/8/layout/vProcess5"/>
    <dgm:cxn modelId="{05D5FF66-D233-4E53-888B-305A431FC7EB}" srcId="{7C7F35E5-C10B-4BCB-B1DE-111F902FA3B8}" destId="{69A9B0B2-768F-4D2F-8F6C-4936387FF75C}" srcOrd="3" destOrd="0" parTransId="{5FFFDF90-FBF2-4AD8-870E-A8F591F6968B}" sibTransId="{33DC0733-5C41-4426-B8B8-DDDBC975ADA0}"/>
    <dgm:cxn modelId="{2086976A-C822-4D6D-B475-811E1E6517D9}" type="presOf" srcId="{4EEE80A9-F449-41CB-9B0C-E51EAA583D7C}" destId="{DDE339B5-CB2A-4E1D-B5C5-1BD353675E91}" srcOrd="0" destOrd="0" presId="urn:microsoft.com/office/officeart/2005/8/layout/vProcess5"/>
    <dgm:cxn modelId="{5AFAAF6A-9BFF-455B-89CE-A1EF35D9A57F}" srcId="{7C7F35E5-C10B-4BCB-B1DE-111F902FA3B8}" destId="{FB7FC333-67AE-4C4B-993D-2C2E84081040}" srcOrd="2" destOrd="0" parTransId="{4AE68A21-C611-43DA-81B9-BA8CF4E9C86E}" sibTransId="{8FBC2F6C-070E-4E79-A8DD-A1988ECA97C7}"/>
    <dgm:cxn modelId="{AE7CFB6A-D6B8-4F6F-A47D-EBCD99AE5092}" type="presOf" srcId="{537BDF25-D284-45AB-9263-C7D3BDE9A419}" destId="{1794A5D5-5F13-41E1-B422-78AE2178AD67}" srcOrd="0" destOrd="0" presId="urn:microsoft.com/office/officeart/2005/8/layout/vProcess5"/>
    <dgm:cxn modelId="{A7E3336F-53A0-47A8-B082-CA61D7007218}" srcId="{7C7F35E5-C10B-4BCB-B1DE-111F902FA3B8}" destId="{DD322A77-B4AB-412A-8ED8-9DE195D8F8B3}" srcOrd="4" destOrd="0" parTransId="{44D616F1-4DA5-435D-9FF3-E30CCE14703F}" sibTransId="{C4017F0A-F269-4B86-8516-D33B0AE25319}"/>
    <dgm:cxn modelId="{03C7C471-3653-4AEB-89FD-E783224E75D0}" type="presOf" srcId="{8FBC2F6C-070E-4E79-A8DD-A1988ECA97C7}" destId="{D4A9AC60-5580-444C-AA24-CD216770CBB9}" srcOrd="0" destOrd="0" presId="urn:microsoft.com/office/officeart/2005/8/layout/vProcess5"/>
    <dgm:cxn modelId="{28A54075-3052-4AFD-A3E3-09BFDCC78AA5}" type="presOf" srcId="{FB7FC333-67AE-4C4B-993D-2C2E84081040}" destId="{2C08C113-DBD8-48D9-A320-A2DAE1ADBFF1}" srcOrd="1" destOrd="0" presId="urn:microsoft.com/office/officeart/2005/8/layout/vProcess5"/>
    <dgm:cxn modelId="{F1922B83-D1CB-4E01-AEF7-F81870DD338F}" type="presOf" srcId="{1B07AEB1-4EAC-4340-8429-F3EE73B15718}" destId="{A5ADD8C7-514A-440C-B637-E2CDCB78D54B}" srcOrd="0" destOrd="0" presId="urn:microsoft.com/office/officeart/2005/8/layout/vProcess5"/>
    <dgm:cxn modelId="{CE94038E-E161-4578-B4D4-A4D491758900}" type="presOf" srcId="{DD322A77-B4AB-412A-8ED8-9DE195D8F8B3}" destId="{7090FF6D-60E9-4C21-89A1-C5E9B38217B5}" srcOrd="1" destOrd="0" presId="urn:microsoft.com/office/officeart/2005/8/layout/vProcess5"/>
    <dgm:cxn modelId="{401D899B-E5F5-46F2-9699-83A33C38EFE3}" type="presOf" srcId="{7C7F35E5-C10B-4BCB-B1DE-111F902FA3B8}" destId="{E3F2F7C7-A1B4-434B-B828-0A0B1BFF107D}" srcOrd="0" destOrd="0" presId="urn:microsoft.com/office/officeart/2005/8/layout/vProcess5"/>
    <dgm:cxn modelId="{FDCF93AA-DFAD-4DA4-B1DC-43430292C6A2}" type="presOf" srcId="{1B07AEB1-4EAC-4340-8429-F3EE73B15718}" destId="{B90C8952-036C-4576-B0D4-841167D459BD}" srcOrd="1" destOrd="0" presId="urn:microsoft.com/office/officeart/2005/8/layout/vProcess5"/>
    <dgm:cxn modelId="{86D76EAD-4BA1-4CD2-829D-C63B6387E6B8}" type="presOf" srcId="{33DC0733-5C41-4426-B8B8-DDDBC975ADA0}" destId="{F03554FC-C15A-4B31-9A81-2A761A4F6044}" srcOrd="0" destOrd="0" presId="urn:microsoft.com/office/officeart/2005/8/layout/vProcess5"/>
    <dgm:cxn modelId="{FB2EA6C8-30A6-4005-8110-48EAF2E790E6}" type="presOf" srcId="{DD322A77-B4AB-412A-8ED8-9DE195D8F8B3}" destId="{E166BF5D-7D83-4B63-AC05-209019D0B0E7}" srcOrd="0" destOrd="0" presId="urn:microsoft.com/office/officeart/2005/8/layout/vProcess5"/>
    <dgm:cxn modelId="{4D88F8F6-7907-46E7-81CB-E38027427A6E}" srcId="{7C7F35E5-C10B-4BCB-B1DE-111F902FA3B8}" destId="{537BDF25-D284-45AB-9263-C7D3BDE9A419}" srcOrd="0" destOrd="0" parTransId="{51CF0B95-7634-4C4C-A97F-B8DFCDAFFB41}" sibTransId="{FCC1F558-87D1-4EA3-8322-A8B48FF81908}"/>
    <dgm:cxn modelId="{974C05FF-531A-46DE-BAB0-E0003F08CA12}" type="presOf" srcId="{537BDF25-D284-45AB-9263-C7D3BDE9A419}" destId="{09B43C18-6D92-493A-85C2-44777B3E3350}" srcOrd="1" destOrd="0" presId="urn:microsoft.com/office/officeart/2005/8/layout/vProcess5"/>
    <dgm:cxn modelId="{5BC524AC-DDFA-494F-A223-F821FDEF7AD1}" type="presParOf" srcId="{E3F2F7C7-A1B4-434B-B828-0A0B1BFF107D}" destId="{71F8648F-02C0-40D7-999A-3E6A46B5F065}" srcOrd="0" destOrd="0" presId="urn:microsoft.com/office/officeart/2005/8/layout/vProcess5"/>
    <dgm:cxn modelId="{9E812F5F-1892-4318-9620-3F2536090D92}" type="presParOf" srcId="{E3F2F7C7-A1B4-434B-B828-0A0B1BFF107D}" destId="{1794A5D5-5F13-41E1-B422-78AE2178AD67}" srcOrd="1" destOrd="0" presId="urn:microsoft.com/office/officeart/2005/8/layout/vProcess5"/>
    <dgm:cxn modelId="{A4FC7E4F-FBBD-4F26-8B0B-1EF2A83C7A51}" type="presParOf" srcId="{E3F2F7C7-A1B4-434B-B828-0A0B1BFF107D}" destId="{A5ADD8C7-514A-440C-B637-E2CDCB78D54B}" srcOrd="2" destOrd="0" presId="urn:microsoft.com/office/officeart/2005/8/layout/vProcess5"/>
    <dgm:cxn modelId="{7752A928-A999-48F6-812B-4EF681ECD600}" type="presParOf" srcId="{E3F2F7C7-A1B4-434B-B828-0A0B1BFF107D}" destId="{0C43685A-D3D9-41E2-9AD9-FA9F9733A71D}" srcOrd="3" destOrd="0" presId="urn:microsoft.com/office/officeart/2005/8/layout/vProcess5"/>
    <dgm:cxn modelId="{AF7833CF-280F-4C0A-B2EE-9714AEAFD2C4}" type="presParOf" srcId="{E3F2F7C7-A1B4-434B-B828-0A0B1BFF107D}" destId="{3955DA32-3A02-4CBF-83E9-24A675ED0DD0}" srcOrd="4" destOrd="0" presId="urn:microsoft.com/office/officeart/2005/8/layout/vProcess5"/>
    <dgm:cxn modelId="{C9212B86-5736-42A5-B2D7-B5232148146D}" type="presParOf" srcId="{E3F2F7C7-A1B4-434B-B828-0A0B1BFF107D}" destId="{E166BF5D-7D83-4B63-AC05-209019D0B0E7}" srcOrd="5" destOrd="0" presId="urn:microsoft.com/office/officeart/2005/8/layout/vProcess5"/>
    <dgm:cxn modelId="{857AB851-6A4A-4E07-BDC0-B366F83C2C59}" type="presParOf" srcId="{E3F2F7C7-A1B4-434B-B828-0A0B1BFF107D}" destId="{8816C458-1F0C-4039-BCBA-7B0B0AC7130D}" srcOrd="6" destOrd="0" presId="urn:microsoft.com/office/officeart/2005/8/layout/vProcess5"/>
    <dgm:cxn modelId="{DDB78787-5D9E-454D-A79B-E902C1E1FC1F}" type="presParOf" srcId="{E3F2F7C7-A1B4-434B-B828-0A0B1BFF107D}" destId="{DDE339B5-CB2A-4E1D-B5C5-1BD353675E91}" srcOrd="7" destOrd="0" presId="urn:microsoft.com/office/officeart/2005/8/layout/vProcess5"/>
    <dgm:cxn modelId="{FB94DEC2-09DB-45BD-8BFF-B71D59AD66B0}" type="presParOf" srcId="{E3F2F7C7-A1B4-434B-B828-0A0B1BFF107D}" destId="{D4A9AC60-5580-444C-AA24-CD216770CBB9}" srcOrd="8" destOrd="0" presId="urn:microsoft.com/office/officeart/2005/8/layout/vProcess5"/>
    <dgm:cxn modelId="{049A64E1-1916-4370-B3E4-2D263BDE6FED}" type="presParOf" srcId="{E3F2F7C7-A1B4-434B-B828-0A0B1BFF107D}" destId="{F03554FC-C15A-4B31-9A81-2A761A4F6044}" srcOrd="9" destOrd="0" presId="urn:microsoft.com/office/officeart/2005/8/layout/vProcess5"/>
    <dgm:cxn modelId="{83FCE91D-6F22-423B-BF1A-DDF224FF85AB}" type="presParOf" srcId="{E3F2F7C7-A1B4-434B-B828-0A0B1BFF107D}" destId="{09B43C18-6D92-493A-85C2-44777B3E3350}" srcOrd="10" destOrd="0" presId="urn:microsoft.com/office/officeart/2005/8/layout/vProcess5"/>
    <dgm:cxn modelId="{DFB3642D-95DB-4F17-ADCC-A39A3BE934F7}" type="presParOf" srcId="{E3F2F7C7-A1B4-434B-B828-0A0B1BFF107D}" destId="{B90C8952-036C-4576-B0D4-841167D459BD}" srcOrd="11" destOrd="0" presId="urn:microsoft.com/office/officeart/2005/8/layout/vProcess5"/>
    <dgm:cxn modelId="{70B00907-6C5E-4F37-A44B-6482D4FF77E1}" type="presParOf" srcId="{E3F2F7C7-A1B4-434B-B828-0A0B1BFF107D}" destId="{2C08C113-DBD8-48D9-A320-A2DAE1ADBFF1}" srcOrd="12" destOrd="0" presId="urn:microsoft.com/office/officeart/2005/8/layout/vProcess5"/>
    <dgm:cxn modelId="{6B1F9674-214A-4F0F-B8AD-9CFB756E9408}" type="presParOf" srcId="{E3F2F7C7-A1B4-434B-B828-0A0B1BFF107D}" destId="{52E39CF4-7BEF-4B7D-97D1-397959A97A84}" srcOrd="13" destOrd="0" presId="urn:microsoft.com/office/officeart/2005/8/layout/vProcess5"/>
    <dgm:cxn modelId="{16B881C5-7CFA-4B24-B681-1A32F0E6F989}" type="presParOf" srcId="{E3F2F7C7-A1B4-434B-B828-0A0B1BFF107D}" destId="{7090FF6D-60E9-4C21-89A1-C5E9B38217B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A466DE-F9A3-41FC-9425-7DE37F7D65B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ED74725-3347-4161-96A6-ED5F1B9A1EF6}">
      <dgm:prSet/>
      <dgm:spPr/>
      <dgm:t>
        <a:bodyPr/>
        <a:lstStyle/>
        <a:p>
          <a:r>
            <a:rPr lang="pt-BR" dirty="0"/>
            <a:t>• Plataformas de mídia social para destacar quando fotos de pessoas foram manipuladas digitalmente.</a:t>
          </a:r>
          <a:endParaRPr lang="en-US" dirty="0"/>
        </a:p>
      </dgm:t>
    </dgm:pt>
    <dgm:pt modelId="{F765F7E1-0BC0-40AF-BC6B-8E9DAB3001D7}" type="parTrans" cxnId="{0FA2AD41-2A97-459A-B197-A640F08E2321}">
      <dgm:prSet/>
      <dgm:spPr/>
      <dgm:t>
        <a:bodyPr/>
        <a:lstStyle/>
        <a:p>
          <a:endParaRPr lang="en-US"/>
        </a:p>
      </dgm:t>
    </dgm:pt>
    <dgm:pt modelId="{BBCEAA8F-9F59-4DA8-82C3-15FAE5906E86}" type="sibTrans" cxnId="{0FA2AD41-2A97-459A-B197-A640F08E2321}">
      <dgm:prSet/>
      <dgm:spPr/>
      <dgm:t>
        <a:bodyPr/>
        <a:lstStyle/>
        <a:p>
          <a:endParaRPr lang="en-US"/>
        </a:p>
      </dgm:t>
    </dgm:pt>
    <dgm:pt modelId="{0DD10448-F2F7-48E4-A566-D7591B8820B1}">
      <dgm:prSet/>
      <dgm:spPr/>
      <dgm:t>
        <a:bodyPr/>
        <a:lstStyle/>
        <a:p>
          <a:r>
            <a:rPr lang="pt-BR" dirty="0"/>
            <a:t>• Aplicação dos Princípios Padrão de Informação às informações de saúde publicadas nas mídias sociais.</a:t>
          </a:r>
          <a:endParaRPr lang="en-US" dirty="0"/>
        </a:p>
      </dgm:t>
    </dgm:pt>
    <dgm:pt modelId="{0E02789C-BA6D-44B6-BFD7-908E24BB723F}" type="parTrans" cxnId="{F84A471B-8756-4CDE-94A1-D743B3159522}">
      <dgm:prSet/>
      <dgm:spPr/>
      <dgm:t>
        <a:bodyPr/>
        <a:lstStyle/>
        <a:p>
          <a:endParaRPr lang="en-US"/>
        </a:p>
      </dgm:t>
    </dgm:pt>
    <dgm:pt modelId="{22C7499E-7516-4C19-A0AD-302EBCB95279}" type="sibTrans" cxnId="{F84A471B-8756-4CDE-94A1-D743B3159522}">
      <dgm:prSet/>
      <dgm:spPr/>
      <dgm:t>
        <a:bodyPr/>
        <a:lstStyle/>
        <a:p>
          <a:endParaRPr lang="en-US"/>
        </a:p>
      </dgm:t>
    </dgm:pt>
    <dgm:pt modelId="{2AFED25C-4EFC-4EFD-88B5-764068294122}">
      <dgm:prSet/>
      <dgm:spPr/>
      <dgm:t>
        <a:bodyPr/>
        <a:lstStyle/>
        <a:p>
          <a:r>
            <a:rPr lang="pt-BR" dirty="0"/>
            <a:t>• Uso seguro de mídia social a ser ensinado durante a educação nas escolas.</a:t>
          </a:r>
          <a:endParaRPr lang="en-US" dirty="0"/>
        </a:p>
      </dgm:t>
    </dgm:pt>
    <dgm:pt modelId="{26E32064-0BE7-43E4-8395-6398B4D2C12A}" type="parTrans" cxnId="{0DE5583E-6D83-4360-8889-2900A5A5E759}">
      <dgm:prSet/>
      <dgm:spPr/>
      <dgm:t>
        <a:bodyPr/>
        <a:lstStyle/>
        <a:p>
          <a:endParaRPr lang="en-US"/>
        </a:p>
      </dgm:t>
    </dgm:pt>
    <dgm:pt modelId="{74220649-74CE-4137-9EE3-25D0CEC42CE1}" type="sibTrans" cxnId="{0DE5583E-6D83-4360-8889-2900A5A5E759}">
      <dgm:prSet/>
      <dgm:spPr/>
      <dgm:t>
        <a:bodyPr/>
        <a:lstStyle/>
        <a:p>
          <a:endParaRPr lang="en-US"/>
        </a:p>
      </dgm:t>
    </dgm:pt>
    <dgm:pt modelId="{C2D42B9D-40BA-4E46-8DEB-9A25DDF3177C}">
      <dgm:prSet/>
      <dgm:spPr/>
      <dgm:t>
        <a:bodyPr/>
        <a:lstStyle/>
        <a:p>
          <a:r>
            <a:rPr lang="pt-BR" dirty="0"/>
            <a:t>• Plataformas de mídia social para identificar usuários que podem estar sofrendo de problemas de saúde mental por meio de suas postagens e sinalizar discretamente para apoiar.</a:t>
          </a:r>
          <a:endParaRPr lang="en-US" dirty="0"/>
        </a:p>
      </dgm:t>
    </dgm:pt>
    <dgm:pt modelId="{20A985CE-53CB-4FAD-8A60-5CD316DB6357}" type="parTrans" cxnId="{5AF6A0F9-4C75-4D56-A5EB-FFE221763678}">
      <dgm:prSet/>
      <dgm:spPr/>
      <dgm:t>
        <a:bodyPr/>
        <a:lstStyle/>
        <a:p>
          <a:endParaRPr lang="en-US"/>
        </a:p>
      </dgm:t>
    </dgm:pt>
    <dgm:pt modelId="{64BB9564-9D7A-444D-8688-F5826DE684E8}" type="sibTrans" cxnId="{5AF6A0F9-4C75-4D56-A5EB-FFE221763678}">
      <dgm:prSet/>
      <dgm:spPr/>
      <dgm:t>
        <a:bodyPr/>
        <a:lstStyle/>
        <a:p>
          <a:endParaRPr lang="en-US"/>
        </a:p>
      </dgm:t>
    </dgm:pt>
    <dgm:pt modelId="{7374152E-AFAD-4D44-8FD1-D71D4D747EA1}">
      <dgm:prSet/>
      <dgm:spPr/>
      <dgm:t>
        <a:bodyPr/>
        <a:lstStyle/>
        <a:p>
          <a:r>
            <a:rPr lang="pt-BR" dirty="0"/>
            <a:t>• Jovens trabalhadores e outros profissionais que se envolvem com jovens para ter um componente de mídia digital (incluindo social) .</a:t>
          </a:r>
          <a:endParaRPr lang="en-US" dirty="0"/>
        </a:p>
      </dgm:t>
    </dgm:pt>
    <dgm:pt modelId="{BEDBD4D5-B187-4A29-8594-FB3C1A701C39}" type="parTrans" cxnId="{B7B683EB-C721-41BD-85A9-64575CDE8AC9}">
      <dgm:prSet/>
      <dgm:spPr/>
      <dgm:t>
        <a:bodyPr/>
        <a:lstStyle/>
        <a:p>
          <a:endParaRPr lang="en-US"/>
        </a:p>
      </dgm:t>
    </dgm:pt>
    <dgm:pt modelId="{D51895CE-A263-47F4-B038-DF850ADBAA0F}" type="sibTrans" cxnId="{B7B683EB-C721-41BD-85A9-64575CDE8AC9}">
      <dgm:prSet/>
      <dgm:spPr/>
      <dgm:t>
        <a:bodyPr/>
        <a:lstStyle/>
        <a:p>
          <a:endParaRPr lang="en-US"/>
        </a:p>
      </dgm:t>
    </dgm:pt>
    <dgm:pt modelId="{54EE7A3D-4612-436B-87B8-8B2F853F2563}">
      <dgm:prSet/>
      <dgm:spPr/>
      <dgm:t>
        <a:bodyPr/>
        <a:lstStyle/>
        <a:p>
          <a:r>
            <a:rPr lang="pt-BR" dirty="0"/>
            <a:t>• Mais pesquisas a serem realizadas sobre os efeitos das mídias sociais na saúde mental dos jovens.</a:t>
          </a:r>
          <a:endParaRPr lang="en-US" dirty="0"/>
        </a:p>
      </dgm:t>
    </dgm:pt>
    <dgm:pt modelId="{A2137B33-340A-4787-BBB9-464FFB3755E5}" type="parTrans" cxnId="{43B9472E-76B5-4E51-998C-0B71FD238522}">
      <dgm:prSet/>
      <dgm:spPr/>
      <dgm:t>
        <a:bodyPr/>
        <a:lstStyle/>
        <a:p>
          <a:endParaRPr lang="en-US"/>
        </a:p>
      </dgm:t>
    </dgm:pt>
    <dgm:pt modelId="{D7FC9C88-D480-4739-A2E9-4C5A7A0E3E10}" type="sibTrans" cxnId="{43B9472E-76B5-4E51-998C-0B71FD238522}">
      <dgm:prSet/>
      <dgm:spPr/>
      <dgm:t>
        <a:bodyPr/>
        <a:lstStyle/>
        <a:p>
          <a:endParaRPr lang="en-US"/>
        </a:p>
      </dgm:t>
    </dgm:pt>
    <dgm:pt modelId="{EBDFA5E6-4BFE-4A0F-AB1D-7B6E2BE49145}" type="pres">
      <dgm:prSet presAssocID="{77A466DE-F9A3-41FC-9425-7DE37F7D65BA}" presName="diagram" presStyleCnt="0">
        <dgm:presLayoutVars>
          <dgm:dir/>
          <dgm:resizeHandles val="exact"/>
        </dgm:presLayoutVars>
      </dgm:prSet>
      <dgm:spPr/>
    </dgm:pt>
    <dgm:pt modelId="{7C3134CE-4219-4F48-820D-FEE01A7AA842}" type="pres">
      <dgm:prSet presAssocID="{6ED74725-3347-4161-96A6-ED5F1B9A1EF6}" presName="node" presStyleLbl="node1" presStyleIdx="0" presStyleCnt="6">
        <dgm:presLayoutVars>
          <dgm:bulletEnabled val="1"/>
        </dgm:presLayoutVars>
      </dgm:prSet>
      <dgm:spPr/>
    </dgm:pt>
    <dgm:pt modelId="{970EFC1E-22E7-4539-A13F-60BFB01DD8B5}" type="pres">
      <dgm:prSet presAssocID="{BBCEAA8F-9F59-4DA8-82C3-15FAE5906E86}" presName="sibTrans" presStyleCnt="0"/>
      <dgm:spPr/>
    </dgm:pt>
    <dgm:pt modelId="{6A2E4356-61BB-4E9A-8EED-9AEFBE344C06}" type="pres">
      <dgm:prSet presAssocID="{0DD10448-F2F7-48E4-A566-D7591B8820B1}" presName="node" presStyleLbl="node1" presStyleIdx="1" presStyleCnt="6">
        <dgm:presLayoutVars>
          <dgm:bulletEnabled val="1"/>
        </dgm:presLayoutVars>
      </dgm:prSet>
      <dgm:spPr/>
    </dgm:pt>
    <dgm:pt modelId="{B1076C3F-D274-4E52-802A-460258F2A315}" type="pres">
      <dgm:prSet presAssocID="{22C7499E-7516-4C19-A0AD-302EBCB95279}" presName="sibTrans" presStyleCnt="0"/>
      <dgm:spPr/>
    </dgm:pt>
    <dgm:pt modelId="{B60D02AC-2ADE-4EC2-BA00-D83582D1C665}" type="pres">
      <dgm:prSet presAssocID="{2AFED25C-4EFC-4EFD-88B5-764068294122}" presName="node" presStyleLbl="node1" presStyleIdx="2" presStyleCnt="6">
        <dgm:presLayoutVars>
          <dgm:bulletEnabled val="1"/>
        </dgm:presLayoutVars>
      </dgm:prSet>
      <dgm:spPr/>
    </dgm:pt>
    <dgm:pt modelId="{26556999-D124-49B3-A77C-DC62A6260A92}" type="pres">
      <dgm:prSet presAssocID="{74220649-74CE-4137-9EE3-25D0CEC42CE1}" presName="sibTrans" presStyleCnt="0"/>
      <dgm:spPr/>
    </dgm:pt>
    <dgm:pt modelId="{872539C4-3492-450E-8ECE-175279028495}" type="pres">
      <dgm:prSet presAssocID="{C2D42B9D-40BA-4E46-8DEB-9A25DDF3177C}" presName="node" presStyleLbl="node1" presStyleIdx="3" presStyleCnt="6">
        <dgm:presLayoutVars>
          <dgm:bulletEnabled val="1"/>
        </dgm:presLayoutVars>
      </dgm:prSet>
      <dgm:spPr/>
    </dgm:pt>
    <dgm:pt modelId="{95F8389B-8295-4A50-9A6B-0BBB967FBE1B}" type="pres">
      <dgm:prSet presAssocID="{64BB9564-9D7A-444D-8688-F5826DE684E8}" presName="sibTrans" presStyleCnt="0"/>
      <dgm:spPr/>
    </dgm:pt>
    <dgm:pt modelId="{27FF523E-4C2B-47D3-B9BF-E0F428412DF4}" type="pres">
      <dgm:prSet presAssocID="{7374152E-AFAD-4D44-8FD1-D71D4D747EA1}" presName="node" presStyleLbl="node1" presStyleIdx="4" presStyleCnt="6">
        <dgm:presLayoutVars>
          <dgm:bulletEnabled val="1"/>
        </dgm:presLayoutVars>
      </dgm:prSet>
      <dgm:spPr/>
    </dgm:pt>
    <dgm:pt modelId="{5FA2F5A7-6D84-473D-B6AC-44C702B5F931}" type="pres">
      <dgm:prSet presAssocID="{D51895CE-A263-47F4-B038-DF850ADBAA0F}" presName="sibTrans" presStyleCnt="0"/>
      <dgm:spPr/>
    </dgm:pt>
    <dgm:pt modelId="{D43336F0-0915-4459-9A54-B6ED7D88BE34}" type="pres">
      <dgm:prSet presAssocID="{54EE7A3D-4612-436B-87B8-8B2F853F2563}" presName="node" presStyleLbl="node1" presStyleIdx="5" presStyleCnt="6">
        <dgm:presLayoutVars>
          <dgm:bulletEnabled val="1"/>
        </dgm:presLayoutVars>
      </dgm:prSet>
      <dgm:spPr/>
    </dgm:pt>
  </dgm:ptLst>
  <dgm:cxnLst>
    <dgm:cxn modelId="{F84A471B-8756-4CDE-94A1-D743B3159522}" srcId="{77A466DE-F9A3-41FC-9425-7DE37F7D65BA}" destId="{0DD10448-F2F7-48E4-A566-D7591B8820B1}" srcOrd="1" destOrd="0" parTransId="{0E02789C-BA6D-44B6-BFD7-908E24BB723F}" sibTransId="{22C7499E-7516-4C19-A0AD-302EBCB95279}"/>
    <dgm:cxn modelId="{43B9472E-76B5-4E51-998C-0B71FD238522}" srcId="{77A466DE-F9A3-41FC-9425-7DE37F7D65BA}" destId="{54EE7A3D-4612-436B-87B8-8B2F853F2563}" srcOrd="5" destOrd="0" parTransId="{A2137B33-340A-4787-BBB9-464FFB3755E5}" sibTransId="{D7FC9C88-D480-4739-A2E9-4C5A7A0E3E10}"/>
    <dgm:cxn modelId="{08FF2531-65B0-4C3C-80C0-EFEFDFB96486}" type="presOf" srcId="{6ED74725-3347-4161-96A6-ED5F1B9A1EF6}" destId="{7C3134CE-4219-4F48-820D-FEE01A7AA842}" srcOrd="0" destOrd="0" presId="urn:microsoft.com/office/officeart/2005/8/layout/default"/>
    <dgm:cxn modelId="{0DE5583E-6D83-4360-8889-2900A5A5E759}" srcId="{77A466DE-F9A3-41FC-9425-7DE37F7D65BA}" destId="{2AFED25C-4EFC-4EFD-88B5-764068294122}" srcOrd="2" destOrd="0" parTransId="{26E32064-0BE7-43E4-8395-6398B4D2C12A}" sibTransId="{74220649-74CE-4137-9EE3-25D0CEC42CE1}"/>
    <dgm:cxn modelId="{D527B13E-DB78-4B97-B2CE-01B0FCBDA44E}" type="presOf" srcId="{C2D42B9D-40BA-4E46-8DEB-9A25DDF3177C}" destId="{872539C4-3492-450E-8ECE-175279028495}" srcOrd="0" destOrd="0" presId="urn:microsoft.com/office/officeart/2005/8/layout/default"/>
    <dgm:cxn modelId="{0FA2AD41-2A97-459A-B197-A640F08E2321}" srcId="{77A466DE-F9A3-41FC-9425-7DE37F7D65BA}" destId="{6ED74725-3347-4161-96A6-ED5F1B9A1EF6}" srcOrd="0" destOrd="0" parTransId="{F765F7E1-0BC0-40AF-BC6B-8E9DAB3001D7}" sibTransId="{BBCEAA8F-9F59-4DA8-82C3-15FAE5906E86}"/>
    <dgm:cxn modelId="{0D5F3EAA-FD80-425D-9112-AD3DC998DBC1}" type="presOf" srcId="{54EE7A3D-4612-436B-87B8-8B2F853F2563}" destId="{D43336F0-0915-4459-9A54-B6ED7D88BE34}" srcOrd="0" destOrd="0" presId="urn:microsoft.com/office/officeart/2005/8/layout/default"/>
    <dgm:cxn modelId="{2350B8AF-AF41-4F17-B22C-8B2A8ECADE64}" type="presOf" srcId="{7374152E-AFAD-4D44-8FD1-D71D4D747EA1}" destId="{27FF523E-4C2B-47D3-B9BF-E0F428412DF4}" srcOrd="0" destOrd="0" presId="urn:microsoft.com/office/officeart/2005/8/layout/default"/>
    <dgm:cxn modelId="{A0B153DE-F09F-4114-B246-94A79170EB31}" type="presOf" srcId="{77A466DE-F9A3-41FC-9425-7DE37F7D65BA}" destId="{EBDFA5E6-4BFE-4A0F-AB1D-7B6E2BE49145}" srcOrd="0" destOrd="0" presId="urn:microsoft.com/office/officeart/2005/8/layout/default"/>
    <dgm:cxn modelId="{B7B683EB-C721-41BD-85A9-64575CDE8AC9}" srcId="{77A466DE-F9A3-41FC-9425-7DE37F7D65BA}" destId="{7374152E-AFAD-4D44-8FD1-D71D4D747EA1}" srcOrd="4" destOrd="0" parTransId="{BEDBD4D5-B187-4A29-8594-FB3C1A701C39}" sibTransId="{D51895CE-A263-47F4-B038-DF850ADBAA0F}"/>
    <dgm:cxn modelId="{92C493EF-B44F-40EA-B602-0328E51AF790}" type="presOf" srcId="{2AFED25C-4EFC-4EFD-88B5-764068294122}" destId="{B60D02AC-2ADE-4EC2-BA00-D83582D1C665}" srcOrd="0" destOrd="0" presId="urn:microsoft.com/office/officeart/2005/8/layout/default"/>
    <dgm:cxn modelId="{C3440AF7-5DAB-4225-A8D3-B03C99C10099}" type="presOf" srcId="{0DD10448-F2F7-48E4-A566-D7591B8820B1}" destId="{6A2E4356-61BB-4E9A-8EED-9AEFBE344C06}" srcOrd="0" destOrd="0" presId="urn:microsoft.com/office/officeart/2005/8/layout/default"/>
    <dgm:cxn modelId="{5AF6A0F9-4C75-4D56-A5EB-FFE221763678}" srcId="{77A466DE-F9A3-41FC-9425-7DE37F7D65BA}" destId="{C2D42B9D-40BA-4E46-8DEB-9A25DDF3177C}" srcOrd="3" destOrd="0" parTransId="{20A985CE-53CB-4FAD-8A60-5CD316DB6357}" sibTransId="{64BB9564-9D7A-444D-8688-F5826DE684E8}"/>
    <dgm:cxn modelId="{885A33DC-965E-4F08-AA26-3ECDF6A297DC}" type="presParOf" srcId="{EBDFA5E6-4BFE-4A0F-AB1D-7B6E2BE49145}" destId="{7C3134CE-4219-4F48-820D-FEE01A7AA842}" srcOrd="0" destOrd="0" presId="urn:microsoft.com/office/officeart/2005/8/layout/default"/>
    <dgm:cxn modelId="{76A99BE5-65C8-4AA5-923F-C3EFB1A27B0B}" type="presParOf" srcId="{EBDFA5E6-4BFE-4A0F-AB1D-7B6E2BE49145}" destId="{970EFC1E-22E7-4539-A13F-60BFB01DD8B5}" srcOrd="1" destOrd="0" presId="urn:microsoft.com/office/officeart/2005/8/layout/default"/>
    <dgm:cxn modelId="{49073661-CB3F-4CF1-82BC-215054885848}" type="presParOf" srcId="{EBDFA5E6-4BFE-4A0F-AB1D-7B6E2BE49145}" destId="{6A2E4356-61BB-4E9A-8EED-9AEFBE344C06}" srcOrd="2" destOrd="0" presId="urn:microsoft.com/office/officeart/2005/8/layout/default"/>
    <dgm:cxn modelId="{F92972A4-2850-438E-86E4-7FF6C877D15E}" type="presParOf" srcId="{EBDFA5E6-4BFE-4A0F-AB1D-7B6E2BE49145}" destId="{B1076C3F-D274-4E52-802A-460258F2A315}" srcOrd="3" destOrd="0" presId="urn:microsoft.com/office/officeart/2005/8/layout/default"/>
    <dgm:cxn modelId="{3468557E-85A8-4481-8229-5D1374A6FF16}" type="presParOf" srcId="{EBDFA5E6-4BFE-4A0F-AB1D-7B6E2BE49145}" destId="{B60D02AC-2ADE-4EC2-BA00-D83582D1C665}" srcOrd="4" destOrd="0" presId="urn:microsoft.com/office/officeart/2005/8/layout/default"/>
    <dgm:cxn modelId="{B226960C-E5B0-42E1-AF4B-537872A29026}" type="presParOf" srcId="{EBDFA5E6-4BFE-4A0F-AB1D-7B6E2BE49145}" destId="{26556999-D124-49B3-A77C-DC62A6260A92}" srcOrd="5" destOrd="0" presId="urn:microsoft.com/office/officeart/2005/8/layout/default"/>
    <dgm:cxn modelId="{D864AD16-D8AD-4F7C-A9B8-679B5D4B033B}" type="presParOf" srcId="{EBDFA5E6-4BFE-4A0F-AB1D-7B6E2BE49145}" destId="{872539C4-3492-450E-8ECE-175279028495}" srcOrd="6" destOrd="0" presId="urn:microsoft.com/office/officeart/2005/8/layout/default"/>
    <dgm:cxn modelId="{B86E3BEC-84A1-4291-8ED9-11A75A698037}" type="presParOf" srcId="{EBDFA5E6-4BFE-4A0F-AB1D-7B6E2BE49145}" destId="{95F8389B-8295-4A50-9A6B-0BBB967FBE1B}" srcOrd="7" destOrd="0" presId="urn:microsoft.com/office/officeart/2005/8/layout/default"/>
    <dgm:cxn modelId="{B0482C3A-6BCE-4E75-883D-32253DD90C6C}" type="presParOf" srcId="{EBDFA5E6-4BFE-4A0F-AB1D-7B6E2BE49145}" destId="{27FF523E-4C2B-47D3-B9BF-E0F428412DF4}" srcOrd="8" destOrd="0" presId="urn:microsoft.com/office/officeart/2005/8/layout/default"/>
    <dgm:cxn modelId="{02878410-A651-44C1-9915-70E81B6E7E3D}" type="presParOf" srcId="{EBDFA5E6-4BFE-4A0F-AB1D-7B6E2BE49145}" destId="{5FA2F5A7-6D84-473D-B6AC-44C702B5F931}" srcOrd="9" destOrd="0" presId="urn:microsoft.com/office/officeart/2005/8/layout/default"/>
    <dgm:cxn modelId="{D4F31ED0-2DCF-4FD0-90B6-C217B0BF1540}" type="presParOf" srcId="{EBDFA5E6-4BFE-4A0F-AB1D-7B6E2BE49145}" destId="{D43336F0-0915-4459-9A54-B6ED7D88BE3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4ACEC8-044D-48FB-8899-59DB51B6703B}"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3D25E245-5159-4582-8262-562691F087D9}">
      <dgm:prSet/>
      <dgm:spPr/>
      <dgm:t>
        <a:bodyPr/>
        <a:lstStyle/>
        <a:p>
          <a:r>
            <a:rPr lang="pt-BR"/>
            <a:t>Atualmente quando ocorre um acontecimento relevante, ele está quase que instantaneamente nos Trending Topcs do Twitter, nos recomendados do Instagram e em vídeos sensacionalistas do Youtube. </a:t>
          </a:r>
          <a:endParaRPr lang="en-US"/>
        </a:p>
      </dgm:t>
    </dgm:pt>
    <dgm:pt modelId="{E7719C28-F442-4B37-942E-7018BF440A04}" type="parTrans" cxnId="{5ECE178A-E854-4FEC-9A62-44F07BCCF44D}">
      <dgm:prSet/>
      <dgm:spPr/>
      <dgm:t>
        <a:bodyPr/>
        <a:lstStyle/>
        <a:p>
          <a:endParaRPr lang="en-US"/>
        </a:p>
      </dgm:t>
    </dgm:pt>
    <dgm:pt modelId="{E9FD58A4-8C54-499C-893E-5548757E80B5}" type="sibTrans" cxnId="{5ECE178A-E854-4FEC-9A62-44F07BCCF44D}">
      <dgm:prSet/>
      <dgm:spPr/>
      <dgm:t>
        <a:bodyPr/>
        <a:lstStyle/>
        <a:p>
          <a:endParaRPr lang="en-US"/>
        </a:p>
      </dgm:t>
    </dgm:pt>
    <dgm:pt modelId="{08D0A0CF-B498-4B25-A9B4-AEFA672F447F}">
      <dgm:prSet/>
      <dgm:spPr/>
      <dgm:t>
        <a:bodyPr/>
        <a:lstStyle/>
        <a:p>
          <a:r>
            <a:rPr lang="pt-BR" dirty="0"/>
            <a:t>Muito diferente da forma que acontecia antes da popularização das Redes Sociais, onde as pessoas só teriam acesso a essa informação quando ela saísse nos jornais ou passasse na TV.</a:t>
          </a:r>
          <a:endParaRPr lang="en-US" dirty="0"/>
        </a:p>
      </dgm:t>
    </dgm:pt>
    <dgm:pt modelId="{3E1CD5FE-DB7E-4E30-9439-01E49A17E24C}" type="parTrans" cxnId="{59B74705-C813-43BD-B59C-20D25B27FF6B}">
      <dgm:prSet/>
      <dgm:spPr/>
      <dgm:t>
        <a:bodyPr/>
        <a:lstStyle/>
        <a:p>
          <a:endParaRPr lang="en-US"/>
        </a:p>
      </dgm:t>
    </dgm:pt>
    <dgm:pt modelId="{B9ED2E0B-9643-4897-9D4E-BCD11AF0ACDA}" type="sibTrans" cxnId="{59B74705-C813-43BD-B59C-20D25B27FF6B}">
      <dgm:prSet/>
      <dgm:spPr/>
      <dgm:t>
        <a:bodyPr/>
        <a:lstStyle/>
        <a:p>
          <a:endParaRPr lang="en-US"/>
        </a:p>
      </dgm:t>
    </dgm:pt>
    <dgm:pt modelId="{7ABD98F5-3055-4C9F-BACC-CC45285B6325}" type="pres">
      <dgm:prSet presAssocID="{B54ACEC8-044D-48FB-8899-59DB51B6703B}" presName="Name0" presStyleCnt="0">
        <dgm:presLayoutVars>
          <dgm:dir/>
          <dgm:animLvl val="lvl"/>
          <dgm:resizeHandles val="exact"/>
        </dgm:presLayoutVars>
      </dgm:prSet>
      <dgm:spPr/>
    </dgm:pt>
    <dgm:pt modelId="{86615C9A-E3C0-49B3-82F2-EC966209CCA2}" type="pres">
      <dgm:prSet presAssocID="{08D0A0CF-B498-4B25-A9B4-AEFA672F447F}" presName="boxAndChildren" presStyleCnt="0"/>
      <dgm:spPr/>
    </dgm:pt>
    <dgm:pt modelId="{77FE8778-1E63-4F1A-BC1E-05BFFCEF56AF}" type="pres">
      <dgm:prSet presAssocID="{08D0A0CF-B498-4B25-A9B4-AEFA672F447F}" presName="parentTextBox" presStyleLbl="node1" presStyleIdx="0" presStyleCnt="2"/>
      <dgm:spPr/>
    </dgm:pt>
    <dgm:pt modelId="{4A51B8AC-5057-49FD-9490-EC4C03EB4EDE}" type="pres">
      <dgm:prSet presAssocID="{E9FD58A4-8C54-499C-893E-5548757E80B5}" presName="sp" presStyleCnt="0"/>
      <dgm:spPr/>
    </dgm:pt>
    <dgm:pt modelId="{A0A0D8E5-7116-4755-BB18-D93482135CD2}" type="pres">
      <dgm:prSet presAssocID="{3D25E245-5159-4582-8262-562691F087D9}" presName="arrowAndChildren" presStyleCnt="0"/>
      <dgm:spPr/>
    </dgm:pt>
    <dgm:pt modelId="{BF900CD8-7F65-41AD-BD96-476681D23F5B}" type="pres">
      <dgm:prSet presAssocID="{3D25E245-5159-4582-8262-562691F087D9}" presName="parentTextArrow" presStyleLbl="node1" presStyleIdx="1" presStyleCnt="2"/>
      <dgm:spPr/>
    </dgm:pt>
  </dgm:ptLst>
  <dgm:cxnLst>
    <dgm:cxn modelId="{59B74705-C813-43BD-B59C-20D25B27FF6B}" srcId="{B54ACEC8-044D-48FB-8899-59DB51B6703B}" destId="{08D0A0CF-B498-4B25-A9B4-AEFA672F447F}" srcOrd="1" destOrd="0" parTransId="{3E1CD5FE-DB7E-4E30-9439-01E49A17E24C}" sibTransId="{B9ED2E0B-9643-4897-9D4E-BCD11AF0ACDA}"/>
    <dgm:cxn modelId="{0E70CB18-3800-49A1-9877-95F02D797563}" type="presOf" srcId="{B54ACEC8-044D-48FB-8899-59DB51B6703B}" destId="{7ABD98F5-3055-4C9F-BACC-CC45285B6325}" srcOrd="0" destOrd="0" presId="urn:microsoft.com/office/officeart/2005/8/layout/process4"/>
    <dgm:cxn modelId="{EC2DE64D-76CE-42E2-97DF-F60C2AC6527D}" type="presOf" srcId="{08D0A0CF-B498-4B25-A9B4-AEFA672F447F}" destId="{77FE8778-1E63-4F1A-BC1E-05BFFCEF56AF}" srcOrd="0" destOrd="0" presId="urn:microsoft.com/office/officeart/2005/8/layout/process4"/>
    <dgm:cxn modelId="{5ECE178A-E854-4FEC-9A62-44F07BCCF44D}" srcId="{B54ACEC8-044D-48FB-8899-59DB51B6703B}" destId="{3D25E245-5159-4582-8262-562691F087D9}" srcOrd="0" destOrd="0" parTransId="{E7719C28-F442-4B37-942E-7018BF440A04}" sibTransId="{E9FD58A4-8C54-499C-893E-5548757E80B5}"/>
    <dgm:cxn modelId="{5AC90EC6-F338-49AB-9C72-643D0A671605}" type="presOf" srcId="{3D25E245-5159-4582-8262-562691F087D9}" destId="{BF900CD8-7F65-41AD-BD96-476681D23F5B}" srcOrd="0" destOrd="0" presId="urn:microsoft.com/office/officeart/2005/8/layout/process4"/>
    <dgm:cxn modelId="{E761A506-A29F-48E2-BE87-66F53E492E19}" type="presParOf" srcId="{7ABD98F5-3055-4C9F-BACC-CC45285B6325}" destId="{86615C9A-E3C0-49B3-82F2-EC966209CCA2}" srcOrd="0" destOrd="0" presId="urn:microsoft.com/office/officeart/2005/8/layout/process4"/>
    <dgm:cxn modelId="{2FC84D25-CD5D-4773-841E-B21B66294047}" type="presParOf" srcId="{86615C9A-E3C0-49B3-82F2-EC966209CCA2}" destId="{77FE8778-1E63-4F1A-BC1E-05BFFCEF56AF}" srcOrd="0" destOrd="0" presId="urn:microsoft.com/office/officeart/2005/8/layout/process4"/>
    <dgm:cxn modelId="{A5DC39B6-229A-47C7-B920-99E7D8B16218}" type="presParOf" srcId="{7ABD98F5-3055-4C9F-BACC-CC45285B6325}" destId="{4A51B8AC-5057-49FD-9490-EC4C03EB4EDE}" srcOrd="1" destOrd="0" presId="urn:microsoft.com/office/officeart/2005/8/layout/process4"/>
    <dgm:cxn modelId="{D9EC9FA1-A2A5-460A-9638-162A9EBE32BE}" type="presParOf" srcId="{7ABD98F5-3055-4C9F-BACC-CC45285B6325}" destId="{A0A0D8E5-7116-4755-BB18-D93482135CD2}" srcOrd="2" destOrd="0" presId="urn:microsoft.com/office/officeart/2005/8/layout/process4"/>
    <dgm:cxn modelId="{40FFF639-5EF5-429E-B2F1-CE98A563B890}" type="presParOf" srcId="{A0A0D8E5-7116-4755-BB18-D93482135CD2}" destId="{BF900CD8-7F65-41AD-BD96-476681D23F5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84490E-88B7-4546-B0FB-2F8EE01CDF5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37AE914-CA45-4159-AB90-F6E63151AC48}">
      <dgm:prSet/>
      <dgm:spPr/>
      <dgm:t>
        <a:bodyPr/>
        <a:lstStyle/>
        <a:p>
          <a:r>
            <a:rPr lang="pt-BR"/>
            <a:t>Diversas redes podem ser utilizadas para divulgação de produtos e serviços. </a:t>
          </a:r>
          <a:endParaRPr lang="en-US"/>
        </a:p>
      </dgm:t>
    </dgm:pt>
    <dgm:pt modelId="{35A48D78-DCCE-4F1C-95C6-31EF52A4DB4E}" type="parTrans" cxnId="{8A7D0F70-0566-4D0E-991D-84A3260D824F}">
      <dgm:prSet/>
      <dgm:spPr/>
      <dgm:t>
        <a:bodyPr/>
        <a:lstStyle/>
        <a:p>
          <a:endParaRPr lang="en-US"/>
        </a:p>
      </dgm:t>
    </dgm:pt>
    <dgm:pt modelId="{0E73C9E4-EC3E-4589-8F52-576CB3DDBAB3}" type="sibTrans" cxnId="{8A7D0F70-0566-4D0E-991D-84A3260D824F}">
      <dgm:prSet/>
      <dgm:spPr/>
      <dgm:t>
        <a:bodyPr/>
        <a:lstStyle/>
        <a:p>
          <a:endParaRPr lang="en-US"/>
        </a:p>
      </dgm:t>
    </dgm:pt>
    <dgm:pt modelId="{8EC563F6-708A-41A0-BBB7-D21391CC5FAA}">
      <dgm:prSet/>
      <dgm:spPr/>
      <dgm:t>
        <a:bodyPr/>
        <a:lstStyle/>
        <a:p>
          <a:r>
            <a:rPr lang="pt-BR"/>
            <a:t>Desde um anúncio do Mac Donald’s no Youtube, até uma página no Facebook para uma barbearia local.</a:t>
          </a:r>
          <a:endParaRPr lang="en-US"/>
        </a:p>
      </dgm:t>
    </dgm:pt>
    <dgm:pt modelId="{D0148D90-3AC7-4CE8-BF87-9AEE96B3BB8C}" type="parTrans" cxnId="{014878AB-0134-40B1-B47B-774E2A78B03B}">
      <dgm:prSet/>
      <dgm:spPr/>
      <dgm:t>
        <a:bodyPr/>
        <a:lstStyle/>
        <a:p>
          <a:endParaRPr lang="en-US"/>
        </a:p>
      </dgm:t>
    </dgm:pt>
    <dgm:pt modelId="{9E11E6BB-48BA-4FA7-A5AA-D92E961D5A76}" type="sibTrans" cxnId="{014878AB-0134-40B1-B47B-774E2A78B03B}">
      <dgm:prSet/>
      <dgm:spPr/>
      <dgm:t>
        <a:bodyPr/>
        <a:lstStyle/>
        <a:p>
          <a:endParaRPr lang="en-US"/>
        </a:p>
      </dgm:t>
    </dgm:pt>
    <dgm:pt modelId="{0756A878-AFA5-4C6E-B7AF-D2AC0C03905B}">
      <dgm:prSet/>
      <dgm:spPr/>
      <dgm:t>
        <a:bodyPr/>
        <a:lstStyle/>
        <a:p>
          <a:r>
            <a:rPr lang="pt-BR"/>
            <a:t>As redes sociais tem auxiliam muito na divulgação dos mais variados negócios, além de serem uma excelente ferramenta para quem deseja encontra-los.</a:t>
          </a:r>
          <a:endParaRPr lang="en-US"/>
        </a:p>
      </dgm:t>
    </dgm:pt>
    <dgm:pt modelId="{FBFA88D5-0B29-4F22-9528-45BBF58E5DF5}" type="parTrans" cxnId="{4A2149E8-68A4-4FA3-B3A6-92099EC1BB37}">
      <dgm:prSet/>
      <dgm:spPr/>
      <dgm:t>
        <a:bodyPr/>
        <a:lstStyle/>
        <a:p>
          <a:endParaRPr lang="en-US"/>
        </a:p>
      </dgm:t>
    </dgm:pt>
    <dgm:pt modelId="{D53A162F-1835-47DE-B8EB-6A1D8CA69711}" type="sibTrans" cxnId="{4A2149E8-68A4-4FA3-B3A6-92099EC1BB37}">
      <dgm:prSet/>
      <dgm:spPr/>
      <dgm:t>
        <a:bodyPr/>
        <a:lstStyle/>
        <a:p>
          <a:endParaRPr lang="en-US"/>
        </a:p>
      </dgm:t>
    </dgm:pt>
    <dgm:pt modelId="{E6E90EE6-0C67-4427-98B8-3E601554AA25}" type="pres">
      <dgm:prSet presAssocID="{E584490E-88B7-4546-B0FB-2F8EE01CDF57}" presName="linear" presStyleCnt="0">
        <dgm:presLayoutVars>
          <dgm:animLvl val="lvl"/>
          <dgm:resizeHandles val="exact"/>
        </dgm:presLayoutVars>
      </dgm:prSet>
      <dgm:spPr/>
    </dgm:pt>
    <dgm:pt modelId="{18C46A5B-A34A-4337-933D-C55F0B7E8610}" type="pres">
      <dgm:prSet presAssocID="{737AE914-CA45-4159-AB90-F6E63151AC48}" presName="parentText" presStyleLbl="node1" presStyleIdx="0" presStyleCnt="3">
        <dgm:presLayoutVars>
          <dgm:chMax val="0"/>
          <dgm:bulletEnabled val="1"/>
        </dgm:presLayoutVars>
      </dgm:prSet>
      <dgm:spPr/>
    </dgm:pt>
    <dgm:pt modelId="{CC018996-9975-41EC-95E7-563EECC622D2}" type="pres">
      <dgm:prSet presAssocID="{0E73C9E4-EC3E-4589-8F52-576CB3DDBAB3}" presName="spacer" presStyleCnt="0"/>
      <dgm:spPr/>
    </dgm:pt>
    <dgm:pt modelId="{A16E6F2C-F940-4188-8AD1-9ED5C1705208}" type="pres">
      <dgm:prSet presAssocID="{8EC563F6-708A-41A0-BBB7-D21391CC5FAA}" presName="parentText" presStyleLbl="node1" presStyleIdx="1" presStyleCnt="3">
        <dgm:presLayoutVars>
          <dgm:chMax val="0"/>
          <dgm:bulletEnabled val="1"/>
        </dgm:presLayoutVars>
      </dgm:prSet>
      <dgm:spPr/>
    </dgm:pt>
    <dgm:pt modelId="{4EB5B241-356F-4803-9247-62C5636358F2}" type="pres">
      <dgm:prSet presAssocID="{9E11E6BB-48BA-4FA7-A5AA-D92E961D5A76}" presName="spacer" presStyleCnt="0"/>
      <dgm:spPr/>
    </dgm:pt>
    <dgm:pt modelId="{E9C0DBB0-EC77-47C3-80EC-4F023F6AC1A3}" type="pres">
      <dgm:prSet presAssocID="{0756A878-AFA5-4C6E-B7AF-D2AC0C03905B}" presName="parentText" presStyleLbl="node1" presStyleIdx="2" presStyleCnt="3">
        <dgm:presLayoutVars>
          <dgm:chMax val="0"/>
          <dgm:bulletEnabled val="1"/>
        </dgm:presLayoutVars>
      </dgm:prSet>
      <dgm:spPr/>
    </dgm:pt>
  </dgm:ptLst>
  <dgm:cxnLst>
    <dgm:cxn modelId="{11297A01-BC6A-4F55-B51B-CF797D7A74BD}" type="presOf" srcId="{0756A878-AFA5-4C6E-B7AF-D2AC0C03905B}" destId="{E9C0DBB0-EC77-47C3-80EC-4F023F6AC1A3}" srcOrd="0" destOrd="0" presId="urn:microsoft.com/office/officeart/2005/8/layout/vList2"/>
    <dgm:cxn modelId="{8A7D0F70-0566-4D0E-991D-84A3260D824F}" srcId="{E584490E-88B7-4546-B0FB-2F8EE01CDF57}" destId="{737AE914-CA45-4159-AB90-F6E63151AC48}" srcOrd="0" destOrd="0" parTransId="{35A48D78-DCCE-4F1C-95C6-31EF52A4DB4E}" sibTransId="{0E73C9E4-EC3E-4589-8F52-576CB3DDBAB3}"/>
    <dgm:cxn modelId="{012B35A4-7637-4A14-ADFA-30CA6EAEAE18}" type="presOf" srcId="{737AE914-CA45-4159-AB90-F6E63151AC48}" destId="{18C46A5B-A34A-4337-933D-C55F0B7E8610}" srcOrd="0" destOrd="0" presId="urn:microsoft.com/office/officeart/2005/8/layout/vList2"/>
    <dgm:cxn modelId="{8E3F8EA6-C728-4149-9034-C85C75C6656C}" type="presOf" srcId="{E584490E-88B7-4546-B0FB-2F8EE01CDF57}" destId="{E6E90EE6-0C67-4427-98B8-3E601554AA25}" srcOrd="0" destOrd="0" presId="urn:microsoft.com/office/officeart/2005/8/layout/vList2"/>
    <dgm:cxn modelId="{014878AB-0134-40B1-B47B-774E2A78B03B}" srcId="{E584490E-88B7-4546-B0FB-2F8EE01CDF57}" destId="{8EC563F6-708A-41A0-BBB7-D21391CC5FAA}" srcOrd="1" destOrd="0" parTransId="{D0148D90-3AC7-4CE8-BF87-9AEE96B3BB8C}" sibTransId="{9E11E6BB-48BA-4FA7-A5AA-D92E961D5A76}"/>
    <dgm:cxn modelId="{745B69C0-E90C-468C-9F32-35B6B78C82D8}" type="presOf" srcId="{8EC563F6-708A-41A0-BBB7-D21391CC5FAA}" destId="{A16E6F2C-F940-4188-8AD1-9ED5C1705208}" srcOrd="0" destOrd="0" presId="urn:microsoft.com/office/officeart/2005/8/layout/vList2"/>
    <dgm:cxn modelId="{4A2149E8-68A4-4FA3-B3A6-92099EC1BB37}" srcId="{E584490E-88B7-4546-B0FB-2F8EE01CDF57}" destId="{0756A878-AFA5-4C6E-B7AF-D2AC0C03905B}" srcOrd="2" destOrd="0" parTransId="{FBFA88D5-0B29-4F22-9528-45BBF58E5DF5}" sibTransId="{D53A162F-1835-47DE-B8EB-6A1D8CA69711}"/>
    <dgm:cxn modelId="{8F7D3F1C-EA11-40B4-AA23-AAA9289A65EF}" type="presParOf" srcId="{E6E90EE6-0C67-4427-98B8-3E601554AA25}" destId="{18C46A5B-A34A-4337-933D-C55F0B7E8610}" srcOrd="0" destOrd="0" presId="urn:microsoft.com/office/officeart/2005/8/layout/vList2"/>
    <dgm:cxn modelId="{EFEBE3B9-932D-4853-AF3C-7F0E3BD516BE}" type="presParOf" srcId="{E6E90EE6-0C67-4427-98B8-3E601554AA25}" destId="{CC018996-9975-41EC-95E7-563EECC622D2}" srcOrd="1" destOrd="0" presId="urn:microsoft.com/office/officeart/2005/8/layout/vList2"/>
    <dgm:cxn modelId="{003AD00D-9BDB-420F-91AA-4472373927A4}" type="presParOf" srcId="{E6E90EE6-0C67-4427-98B8-3E601554AA25}" destId="{A16E6F2C-F940-4188-8AD1-9ED5C1705208}" srcOrd="2" destOrd="0" presId="urn:microsoft.com/office/officeart/2005/8/layout/vList2"/>
    <dgm:cxn modelId="{2BACC48E-E2AD-4AA8-9D62-C3AEB68666B3}" type="presParOf" srcId="{E6E90EE6-0C67-4427-98B8-3E601554AA25}" destId="{4EB5B241-356F-4803-9247-62C5636358F2}" srcOrd="3" destOrd="0" presId="urn:microsoft.com/office/officeart/2005/8/layout/vList2"/>
    <dgm:cxn modelId="{887F13D9-056B-4DF5-A9B3-F2A674B9209E}" type="presParOf" srcId="{E6E90EE6-0C67-4427-98B8-3E601554AA25}" destId="{E9C0DBB0-EC77-47C3-80EC-4F023F6AC1A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57216B-B9D7-4696-BC16-37F62DD219E4}"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6ADE6709-47BD-4596-9DCE-B79278A40C98}">
      <dgm:prSet/>
      <dgm:spPr/>
      <dgm:t>
        <a:bodyPr/>
        <a:lstStyle/>
        <a:p>
          <a:r>
            <a:rPr lang="pt-BR" dirty="0"/>
            <a:t>Garantia de maior visibilidade</a:t>
          </a:r>
          <a:endParaRPr lang="en-US" dirty="0"/>
        </a:p>
      </dgm:t>
    </dgm:pt>
    <dgm:pt modelId="{EBE59F37-68A5-4DA9-9B00-FE6BC925089B}" type="parTrans" cxnId="{281BCB6A-FF70-4D56-A273-1147F0198D72}">
      <dgm:prSet/>
      <dgm:spPr/>
      <dgm:t>
        <a:bodyPr/>
        <a:lstStyle/>
        <a:p>
          <a:endParaRPr lang="en-US"/>
        </a:p>
      </dgm:t>
    </dgm:pt>
    <dgm:pt modelId="{D829BF1D-1F55-44D0-89A5-B81EF7D1F580}" type="sibTrans" cxnId="{281BCB6A-FF70-4D56-A273-1147F0198D72}">
      <dgm:prSet/>
      <dgm:spPr/>
      <dgm:t>
        <a:bodyPr/>
        <a:lstStyle/>
        <a:p>
          <a:endParaRPr lang="en-US"/>
        </a:p>
      </dgm:t>
    </dgm:pt>
    <dgm:pt modelId="{CC409506-DF77-483F-A08B-C9BC91F0C64B}">
      <dgm:prSet/>
      <dgm:spPr/>
      <dgm:t>
        <a:bodyPr/>
        <a:lstStyle/>
        <a:p>
          <a:r>
            <a:rPr lang="pt-BR" dirty="0"/>
            <a:t>Detecção e alcance de público</a:t>
          </a:r>
          <a:endParaRPr lang="en-US" dirty="0"/>
        </a:p>
      </dgm:t>
    </dgm:pt>
    <dgm:pt modelId="{C6E2C02E-E10D-460F-9137-D4CFE3E23D0B}" type="parTrans" cxnId="{EC383965-BF93-4B99-9448-318E254FFBE3}">
      <dgm:prSet/>
      <dgm:spPr/>
      <dgm:t>
        <a:bodyPr/>
        <a:lstStyle/>
        <a:p>
          <a:endParaRPr lang="en-US"/>
        </a:p>
      </dgm:t>
    </dgm:pt>
    <dgm:pt modelId="{C09A43E8-1181-4390-B4AE-2854BD289847}" type="sibTrans" cxnId="{EC383965-BF93-4B99-9448-318E254FFBE3}">
      <dgm:prSet/>
      <dgm:spPr/>
      <dgm:t>
        <a:bodyPr/>
        <a:lstStyle/>
        <a:p>
          <a:endParaRPr lang="en-US"/>
        </a:p>
      </dgm:t>
    </dgm:pt>
    <dgm:pt modelId="{31968DC7-D175-4589-87BC-69B4F6126E96}">
      <dgm:prSet/>
      <dgm:spPr/>
      <dgm:t>
        <a:bodyPr/>
        <a:lstStyle/>
        <a:p>
          <a:r>
            <a:rPr lang="pt-BR" dirty="0"/>
            <a:t>Preços interessantes para todos os tipos de empresas</a:t>
          </a:r>
          <a:endParaRPr lang="en-US" dirty="0"/>
        </a:p>
      </dgm:t>
    </dgm:pt>
    <dgm:pt modelId="{4CEB6EDF-FFAD-4765-B636-5B3E181F594C}" type="parTrans" cxnId="{005255C4-0755-46A0-962F-6A1DA608344A}">
      <dgm:prSet/>
      <dgm:spPr/>
      <dgm:t>
        <a:bodyPr/>
        <a:lstStyle/>
        <a:p>
          <a:endParaRPr lang="en-US"/>
        </a:p>
      </dgm:t>
    </dgm:pt>
    <dgm:pt modelId="{DD0D5DA2-FDA9-4941-8586-F7CFC5D4761D}" type="sibTrans" cxnId="{005255C4-0755-46A0-962F-6A1DA608344A}">
      <dgm:prSet/>
      <dgm:spPr/>
      <dgm:t>
        <a:bodyPr/>
        <a:lstStyle/>
        <a:p>
          <a:endParaRPr lang="en-US"/>
        </a:p>
      </dgm:t>
    </dgm:pt>
    <dgm:pt modelId="{43460F3E-7B19-4439-806A-3A15E048A142}">
      <dgm:prSet/>
      <dgm:spPr/>
      <dgm:t>
        <a:bodyPr/>
        <a:lstStyle/>
        <a:p>
          <a:r>
            <a:rPr lang="pt-BR" dirty="0"/>
            <a:t>Métrica de engajamento , e maior proximidade com o Público</a:t>
          </a:r>
          <a:endParaRPr lang="en-US" dirty="0"/>
        </a:p>
      </dgm:t>
    </dgm:pt>
    <dgm:pt modelId="{BC5DCD68-6FAF-420C-92B5-68C1F8C94E66}" type="parTrans" cxnId="{9473896D-611B-471A-8A97-F2F7F544AAFC}">
      <dgm:prSet/>
      <dgm:spPr/>
      <dgm:t>
        <a:bodyPr/>
        <a:lstStyle/>
        <a:p>
          <a:endParaRPr lang="en-US"/>
        </a:p>
      </dgm:t>
    </dgm:pt>
    <dgm:pt modelId="{D4CAE6AB-0737-4E1E-867A-5830D333CF64}" type="sibTrans" cxnId="{9473896D-611B-471A-8A97-F2F7F544AAFC}">
      <dgm:prSet/>
      <dgm:spPr/>
      <dgm:t>
        <a:bodyPr/>
        <a:lstStyle/>
        <a:p>
          <a:endParaRPr lang="en-US"/>
        </a:p>
      </dgm:t>
    </dgm:pt>
    <dgm:pt modelId="{D0DAB698-B273-44A2-84A0-92926B45E672}">
      <dgm:prSet/>
      <dgm:spPr/>
      <dgm:t>
        <a:bodyPr/>
        <a:lstStyle/>
        <a:p>
          <a:r>
            <a:rPr lang="pt-BR" dirty="0"/>
            <a:t>Alcançar novas audiências</a:t>
          </a:r>
          <a:endParaRPr lang="en-US" dirty="0"/>
        </a:p>
      </dgm:t>
    </dgm:pt>
    <dgm:pt modelId="{78A57D05-B60E-4504-A894-FFDB886C8309}" type="parTrans" cxnId="{AB6261BE-C69E-4BD6-B6A0-7EABFE15AD39}">
      <dgm:prSet/>
      <dgm:spPr/>
      <dgm:t>
        <a:bodyPr/>
        <a:lstStyle/>
        <a:p>
          <a:endParaRPr lang="en-US"/>
        </a:p>
      </dgm:t>
    </dgm:pt>
    <dgm:pt modelId="{5AD8170B-60AD-4309-A5D8-FF855C1747CD}" type="sibTrans" cxnId="{AB6261BE-C69E-4BD6-B6A0-7EABFE15AD39}">
      <dgm:prSet/>
      <dgm:spPr/>
      <dgm:t>
        <a:bodyPr/>
        <a:lstStyle/>
        <a:p>
          <a:endParaRPr lang="en-US"/>
        </a:p>
      </dgm:t>
    </dgm:pt>
    <dgm:pt modelId="{8627D4E4-8DB2-44BA-871A-5B019E6BDF48}">
      <dgm:prSet/>
      <dgm:spPr/>
      <dgm:t>
        <a:bodyPr/>
        <a:lstStyle/>
        <a:p>
          <a:r>
            <a:rPr lang="pt-BR" dirty="0"/>
            <a:t>Aumentar os acessos</a:t>
          </a:r>
          <a:endParaRPr lang="en-US" dirty="0"/>
        </a:p>
      </dgm:t>
    </dgm:pt>
    <dgm:pt modelId="{B9C42D48-794B-46F5-9489-B18F63C5E5CF}" type="parTrans" cxnId="{6523B4F6-CA44-40D9-B4CF-8E1C7CA4B230}">
      <dgm:prSet/>
      <dgm:spPr/>
      <dgm:t>
        <a:bodyPr/>
        <a:lstStyle/>
        <a:p>
          <a:endParaRPr lang="en-US"/>
        </a:p>
      </dgm:t>
    </dgm:pt>
    <dgm:pt modelId="{05B5E3EE-6DB6-4747-98D0-79818776C645}" type="sibTrans" cxnId="{6523B4F6-CA44-40D9-B4CF-8E1C7CA4B230}">
      <dgm:prSet/>
      <dgm:spPr/>
      <dgm:t>
        <a:bodyPr/>
        <a:lstStyle/>
        <a:p>
          <a:endParaRPr lang="en-US"/>
        </a:p>
      </dgm:t>
    </dgm:pt>
    <dgm:pt modelId="{43CB5134-C3C3-4B12-AE0B-115E9AC149C9}">
      <dgm:prSet/>
      <dgm:spPr/>
      <dgm:t>
        <a:bodyPr/>
        <a:lstStyle/>
        <a:p>
          <a:r>
            <a:rPr lang="pt-BR" dirty="0"/>
            <a:t>Mais vendas</a:t>
          </a:r>
          <a:endParaRPr lang="en-US" dirty="0"/>
        </a:p>
      </dgm:t>
    </dgm:pt>
    <dgm:pt modelId="{F6601988-E0D5-483E-B6F9-09D209D37579}" type="parTrans" cxnId="{F638401A-DC88-4A8D-85E1-B96517405221}">
      <dgm:prSet/>
      <dgm:spPr/>
      <dgm:t>
        <a:bodyPr/>
        <a:lstStyle/>
        <a:p>
          <a:endParaRPr lang="en-US"/>
        </a:p>
      </dgm:t>
    </dgm:pt>
    <dgm:pt modelId="{596DAAE4-EF83-4330-86D9-9F32CED1D0E6}" type="sibTrans" cxnId="{F638401A-DC88-4A8D-85E1-B96517405221}">
      <dgm:prSet/>
      <dgm:spPr/>
      <dgm:t>
        <a:bodyPr/>
        <a:lstStyle/>
        <a:p>
          <a:endParaRPr lang="en-US"/>
        </a:p>
      </dgm:t>
    </dgm:pt>
    <dgm:pt modelId="{98FF1507-810B-44FF-8B61-9DA4B0363B94}" type="pres">
      <dgm:prSet presAssocID="{0757216B-B9D7-4696-BC16-37F62DD219E4}" presName="diagram" presStyleCnt="0">
        <dgm:presLayoutVars>
          <dgm:dir/>
          <dgm:resizeHandles val="exact"/>
        </dgm:presLayoutVars>
      </dgm:prSet>
      <dgm:spPr/>
    </dgm:pt>
    <dgm:pt modelId="{79786EAC-7C66-467D-8769-D09880F81217}" type="pres">
      <dgm:prSet presAssocID="{6ADE6709-47BD-4596-9DCE-B79278A40C98}" presName="node" presStyleLbl="node1" presStyleIdx="0" presStyleCnt="7">
        <dgm:presLayoutVars>
          <dgm:bulletEnabled val="1"/>
        </dgm:presLayoutVars>
      </dgm:prSet>
      <dgm:spPr/>
    </dgm:pt>
    <dgm:pt modelId="{0BFA983C-D7C3-431D-900D-C63AD14D8AD3}" type="pres">
      <dgm:prSet presAssocID="{D829BF1D-1F55-44D0-89A5-B81EF7D1F580}" presName="sibTrans" presStyleCnt="0"/>
      <dgm:spPr/>
    </dgm:pt>
    <dgm:pt modelId="{A7ACA73C-BCD1-4A97-A109-C29B1BE750EE}" type="pres">
      <dgm:prSet presAssocID="{CC409506-DF77-483F-A08B-C9BC91F0C64B}" presName="node" presStyleLbl="node1" presStyleIdx="1" presStyleCnt="7">
        <dgm:presLayoutVars>
          <dgm:bulletEnabled val="1"/>
        </dgm:presLayoutVars>
      </dgm:prSet>
      <dgm:spPr/>
    </dgm:pt>
    <dgm:pt modelId="{FC85DCAA-FCF0-4CA4-B091-E230C801EB67}" type="pres">
      <dgm:prSet presAssocID="{C09A43E8-1181-4390-B4AE-2854BD289847}" presName="sibTrans" presStyleCnt="0"/>
      <dgm:spPr/>
    </dgm:pt>
    <dgm:pt modelId="{39263C4A-F9E9-41A5-AAB7-440F625A5B9D}" type="pres">
      <dgm:prSet presAssocID="{31968DC7-D175-4589-87BC-69B4F6126E96}" presName="node" presStyleLbl="node1" presStyleIdx="2" presStyleCnt="7">
        <dgm:presLayoutVars>
          <dgm:bulletEnabled val="1"/>
        </dgm:presLayoutVars>
      </dgm:prSet>
      <dgm:spPr/>
    </dgm:pt>
    <dgm:pt modelId="{14A56F48-A094-44B8-9006-48CB4E4C6F9A}" type="pres">
      <dgm:prSet presAssocID="{DD0D5DA2-FDA9-4941-8586-F7CFC5D4761D}" presName="sibTrans" presStyleCnt="0"/>
      <dgm:spPr/>
    </dgm:pt>
    <dgm:pt modelId="{B0F988B6-E84C-47E3-B3D6-0612617D0B98}" type="pres">
      <dgm:prSet presAssocID="{43460F3E-7B19-4439-806A-3A15E048A142}" presName="node" presStyleLbl="node1" presStyleIdx="3" presStyleCnt="7">
        <dgm:presLayoutVars>
          <dgm:bulletEnabled val="1"/>
        </dgm:presLayoutVars>
      </dgm:prSet>
      <dgm:spPr/>
    </dgm:pt>
    <dgm:pt modelId="{0FCB882F-9995-4BE6-9E20-5E114802465E}" type="pres">
      <dgm:prSet presAssocID="{D4CAE6AB-0737-4E1E-867A-5830D333CF64}" presName="sibTrans" presStyleCnt="0"/>
      <dgm:spPr/>
    </dgm:pt>
    <dgm:pt modelId="{B842E075-09E8-4B39-AC7F-7534CA73058D}" type="pres">
      <dgm:prSet presAssocID="{D0DAB698-B273-44A2-84A0-92926B45E672}" presName="node" presStyleLbl="node1" presStyleIdx="4" presStyleCnt="7">
        <dgm:presLayoutVars>
          <dgm:bulletEnabled val="1"/>
        </dgm:presLayoutVars>
      </dgm:prSet>
      <dgm:spPr/>
    </dgm:pt>
    <dgm:pt modelId="{0F6BF5A7-F828-4968-842B-6670AB0341BA}" type="pres">
      <dgm:prSet presAssocID="{5AD8170B-60AD-4309-A5D8-FF855C1747CD}" presName="sibTrans" presStyleCnt="0"/>
      <dgm:spPr/>
    </dgm:pt>
    <dgm:pt modelId="{D6A74728-73EE-48E6-8548-180D1155FA8C}" type="pres">
      <dgm:prSet presAssocID="{8627D4E4-8DB2-44BA-871A-5B019E6BDF48}" presName="node" presStyleLbl="node1" presStyleIdx="5" presStyleCnt="7">
        <dgm:presLayoutVars>
          <dgm:bulletEnabled val="1"/>
        </dgm:presLayoutVars>
      </dgm:prSet>
      <dgm:spPr/>
    </dgm:pt>
    <dgm:pt modelId="{F8D89D15-4AF4-4F6F-B2C4-6EC81928AC78}" type="pres">
      <dgm:prSet presAssocID="{05B5E3EE-6DB6-4747-98D0-79818776C645}" presName="sibTrans" presStyleCnt="0"/>
      <dgm:spPr/>
    </dgm:pt>
    <dgm:pt modelId="{C721CDD1-0B9E-4613-BBB6-7D280E6021D5}" type="pres">
      <dgm:prSet presAssocID="{43CB5134-C3C3-4B12-AE0B-115E9AC149C9}" presName="node" presStyleLbl="node1" presStyleIdx="6" presStyleCnt="7">
        <dgm:presLayoutVars>
          <dgm:bulletEnabled val="1"/>
        </dgm:presLayoutVars>
      </dgm:prSet>
      <dgm:spPr/>
    </dgm:pt>
  </dgm:ptLst>
  <dgm:cxnLst>
    <dgm:cxn modelId="{F638401A-DC88-4A8D-85E1-B96517405221}" srcId="{0757216B-B9D7-4696-BC16-37F62DD219E4}" destId="{43CB5134-C3C3-4B12-AE0B-115E9AC149C9}" srcOrd="6" destOrd="0" parTransId="{F6601988-E0D5-483E-B6F9-09D209D37579}" sibTransId="{596DAAE4-EF83-4330-86D9-9F32CED1D0E6}"/>
    <dgm:cxn modelId="{055F9322-7F90-47C6-8E30-DBA538DFC8CF}" type="presOf" srcId="{43460F3E-7B19-4439-806A-3A15E048A142}" destId="{B0F988B6-E84C-47E3-B3D6-0612617D0B98}" srcOrd="0" destOrd="0" presId="urn:microsoft.com/office/officeart/2005/8/layout/default"/>
    <dgm:cxn modelId="{28862023-71D3-40DE-8223-3D91B9C0B7BE}" type="presOf" srcId="{CC409506-DF77-483F-A08B-C9BC91F0C64B}" destId="{A7ACA73C-BCD1-4A97-A109-C29B1BE750EE}" srcOrd="0" destOrd="0" presId="urn:microsoft.com/office/officeart/2005/8/layout/default"/>
    <dgm:cxn modelId="{BE3CD125-9874-4AEE-B3B6-5595A8817720}" type="presOf" srcId="{43CB5134-C3C3-4B12-AE0B-115E9AC149C9}" destId="{C721CDD1-0B9E-4613-BBB6-7D280E6021D5}" srcOrd="0" destOrd="0" presId="urn:microsoft.com/office/officeart/2005/8/layout/default"/>
    <dgm:cxn modelId="{EC383965-BF93-4B99-9448-318E254FFBE3}" srcId="{0757216B-B9D7-4696-BC16-37F62DD219E4}" destId="{CC409506-DF77-483F-A08B-C9BC91F0C64B}" srcOrd="1" destOrd="0" parTransId="{C6E2C02E-E10D-460F-9137-D4CFE3E23D0B}" sibTransId="{C09A43E8-1181-4390-B4AE-2854BD289847}"/>
    <dgm:cxn modelId="{281BCB6A-FF70-4D56-A273-1147F0198D72}" srcId="{0757216B-B9D7-4696-BC16-37F62DD219E4}" destId="{6ADE6709-47BD-4596-9DCE-B79278A40C98}" srcOrd="0" destOrd="0" parTransId="{EBE59F37-68A5-4DA9-9B00-FE6BC925089B}" sibTransId="{D829BF1D-1F55-44D0-89A5-B81EF7D1F580}"/>
    <dgm:cxn modelId="{9473896D-611B-471A-8A97-F2F7F544AAFC}" srcId="{0757216B-B9D7-4696-BC16-37F62DD219E4}" destId="{43460F3E-7B19-4439-806A-3A15E048A142}" srcOrd="3" destOrd="0" parTransId="{BC5DCD68-6FAF-420C-92B5-68C1F8C94E66}" sibTransId="{D4CAE6AB-0737-4E1E-867A-5830D333CF64}"/>
    <dgm:cxn modelId="{958DC294-03C9-43FA-8AC9-B99984E27C30}" type="presOf" srcId="{8627D4E4-8DB2-44BA-871A-5B019E6BDF48}" destId="{D6A74728-73EE-48E6-8548-180D1155FA8C}" srcOrd="0" destOrd="0" presId="urn:microsoft.com/office/officeart/2005/8/layout/default"/>
    <dgm:cxn modelId="{722C3999-9CDE-4B20-9659-366238F8CF51}" type="presOf" srcId="{6ADE6709-47BD-4596-9DCE-B79278A40C98}" destId="{79786EAC-7C66-467D-8769-D09880F81217}" srcOrd="0" destOrd="0" presId="urn:microsoft.com/office/officeart/2005/8/layout/default"/>
    <dgm:cxn modelId="{5A15A6B9-2B24-4388-978F-988756055A54}" type="presOf" srcId="{0757216B-B9D7-4696-BC16-37F62DD219E4}" destId="{98FF1507-810B-44FF-8B61-9DA4B0363B94}" srcOrd="0" destOrd="0" presId="urn:microsoft.com/office/officeart/2005/8/layout/default"/>
    <dgm:cxn modelId="{AB6261BE-C69E-4BD6-B6A0-7EABFE15AD39}" srcId="{0757216B-B9D7-4696-BC16-37F62DD219E4}" destId="{D0DAB698-B273-44A2-84A0-92926B45E672}" srcOrd="4" destOrd="0" parTransId="{78A57D05-B60E-4504-A894-FFDB886C8309}" sibTransId="{5AD8170B-60AD-4309-A5D8-FF855C1747CD}"/>
    <dgm:cxn modelId="{005255C4-0755-46A0-962F-6A1DA608344A}" srcId="{0757216B-B9D7-4696-BC16-37F62DD219E4}" destId="{31968DC7-D175-4589-87BC-69B4F6126E96}" srcOrd="2" destOrd="0" parTransId="{4CEB6EDF-FFAD-4765-B636-5B3E181F594C}" sibTransId="{DD0D5DA2-FDA9-4941-8586-F7CFC5D4761D}"/>
    <dgm:cxn modelId="{E3587EE2-AD78-4993-95A1-9B6618066AF7}" type="presOf" srcId="{31968DC7-D175-4589-87BC-69B4F6126E96}" destId="{39263C4A-F9E9-41A5-AAB7-440F625A5B9D}" srcOrd="0" destOrd="0" presId="urn:microsoft.com/office/officeart/2005/8/layout/default"/>
    <dgm:cxn modelId="{DF9EDCEE-52B8-47BA-AE45-EBDA3A34B99C}" type="presOf" srcId="{D0DAB698-B273-44A2-84A0-92926B45E672}" destId="{B842E075-09E8-4B39-AC7F-7534CA73058D}" srcOrd="0" destOrd="0" presId="urn:microsoft.com/office/officeart/2005/8/layout/default"/>
    <dgm:cxn modelId="{6523B4F6-CA44-40D9-B4CF-8E1C7CA4B230}" srcId="{0757216B-B9D7-4696-BC16-37F62DD219E4}" destId="{8627D4E4-8DB2-44BA-871A-5B019E6BDF48}" srcOrd="5" destOrd="0" parTransId="{B9C42D48-794B-46F5-9489-B18F63C5E5CF}" sibTransId="{05B5E3EE-6DB6-4747-98D0-79818776C645}"/>
    <dgm:cxn modelId="{5E341F68-DA9F-422A-A430-233BC3116E5C}" type="presParOf" srcId="{98FF1507-810B-44FF-8B61-9DA4B0363B94}" destId="{79786EAC-7C66-467D-8769-D09880F81217}" srcOrd="0" destOrd="0" presId="urn:microsoft.com/office/officeart/2005/8/layout/default"/>
    <dgm:cxn modelId="{4ACEF21B-0CCA-48AD-B323-F992693F31DE}" type="presParOf" srcId="{98FF1507-810B-44FF-8B61-9DA4B0363B94}" destId="{0BFA983C-D7C3-431D-900D-C63AD14D8AD3}" srcOrd="1" destOrd="0" presId="urn:microsoft.com/office/officeart/2005/8/layout/default"/>
    <dgm:cxn modelId="{F8E19BBF-6757-40B8-908C-2D25438A8F0C}" type="presParOf" srcId="{98FF1507-810B-44FF-8B61-9DA4B0363B94}" destId="{A7ACA73C-BCD1-4A97-A109-C29B1BE750EE}" srcOrd="2" destOrd="0" presId="urn:microsoft.com/office/officeart/2005/8/layout/default"/>
    <dgm:cxn modelId="{98ACB0B5-5208-460C-8A30-D3869DA96882}" type="presParOf" srcId="{98FF1507-810B-44FF-8B61-9DA4B0363B94}" destId="{FC85DCAA-FCF0-4CA4-B091-E230C801EB67}" srcOrd="3" destOrd="0" presId="urn:microsoft.com/office/officeart/2005/8/layout/default"/>
    <dgm:cxn modelId="{ABCEF7DF-E2B6-4391-A3DD-242260FD8802}" type="presParOf" srcId="{98FF1507-810B-44FF-8B61-9DA4B0363B94}" destId="{39263C4A-F9E9-41A5-AAB7-440F625A5B9D}" srcOrd="4" destOrd="0" presId="urn:microsoft.com/office/officeart/2005/8/layout/default"/>
    <dgm:cxn modelId="{FFFC1AB0-B746-4065-BA55-C250275729A7}" type="presParOf" srcId="{98FF1507-810B-44FF-8B61-9DA4B0363B94}" destId="{14A56F48-A094-44B8-9006-48CB4E4C6F9A}" srcOrd="5" destOrd="0" presId="urn:microsoft.com/office/officeart/2005/8/layout/default"/>
    <dgm:cxn modelId="{AB3B6C2D-B4B9-4992-A3F4-161EFC5573C2}" type="presParOf" srcId="{98FF1507-810B-44FF-8B61-9DA4B0363B94}" destId="{B0F988B6-E84C-47E3-B3D6-0612617D0B98}" srcOrd="6" destOrd="0" presId="urn:microsoft.com/office/officeart/2005/8/layout/default"/>
    <dgm:cxn modelId="{60669674-BE05-4884-9AEF-608F29BAD0D8}" type="presParOf" srcId="{98FF1507-810B-44FF-8B61-9DA4B0363B94}" destId="{0FCB882F-9995-4BE6-9E20-5E114802465E}" srcOrd="7" destOrd="0" presId="urn:microsoft.com/office/officeart/2005/8/layout/default"/>
    <dgm:cxn modelId="{932766C4-BC97-4095-A8F9-776D4AA928CC}" type="presParOf" srcId="{98FF1507-810B-44FF-8B61-9DA4B0363B94}" destId="{B842E075-09E8-4B39-AC7F-7534CA73058D}" srcOrd="8" destOrd="0" presId="urn:microsoft.com/office/officeart/2005/8/layout/default"/>
    <dgm:cxn modelId="{514AEF6D-7DBE-4186-9AE4-89BE348E6D08}" type="presParOf" srcId="{98FF1507-810B-44FF-8B61-9DA4B0363B94}" destId="{0F6BF5A7-F828-4968-842B-6670AB0341BA}" srcOrd="9" destOrd="0" presId="urn:microsoft.com/office/officeart/2005/8/layout/default"/>
    <dgm:cxn modelId="{745D2A21-3A40-445E-9D0E-F475C65FA817}" type="presParOf" srcId="{98FF1507-810B-44FF-8B61-9DA4B0363B94}" destId="{D6A74728-73EE-48E6-8548-180D1155FA8C}" srcOrd="10" destOrd="0" presId="urn:microsoft.com/office/officeart/2005/8/layout/default"/>
    <dgm:cxn modelId="{A9CDCAB0-1964-4434-B602-73BE5BBABBD4}" type="presParOf" srcId="{98FF1507-810B-44FF-8B61-9DA4B0363B94}" destId="{F8D89D15-4AF4-4F6F-B2C4-6EC81928AC78}" srcOrd="11" destOrd="0" presId="urn:microsoft.com/office/officeart/2005/8/layout/default"/>
    <dgm:cxn modelId="{5D183721-117C-4947-8481-708A4FCFC06D}" type="presParOf" srcId="{98FF1507-810B-44FF-8B61-9DA4B0363B94}" destId="{C721CDD1-0B9E-4613-BBB6-7D280E6021D5}"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23E0A2-6C3A-4307-A2B3-7C36A94173E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1779014-A63F-4FD4-B71E-4D8AD974171C}">
      <dgm:prSet/>
      <dgm:spPr/>
      <dgm:t>
        <a:bodyPr/>
        <a:lstStyle/>
        <a:p>
          <a:r>
            <a:rPr lang="pt-BR" dirty="0"/>
            <a:t>CPC – Custo por Clique</a:t>
          </a:r>
        </a:p>
        <a:p>
          <a:r>
            <a:rPr lang="pt-BR" dirty="0"/>
            <a:t>O anunciante define o preço por cada clique no seu anúncio.</a:t>
          </a:r>
          <a:endParaRPr lang="en-US" dirty="0"/>
        </a:p>
      </dgm:t>
    </dgm:pt>
    <dgm:pt modelId="{BA5E294D-CC09-48CF-9F0C-D63813BBBC4A}" type="parTrans" cxnId="{6A0BB7F1-F8C7-4EB2-8DA8-F5D393405F43}">
      <dgm:prSet/>
      <dgm:spPr/>
      <dgm:t>
        <a:bodyPr/>
        <a:lstStyle/>
        <a:p>
          <a:endParaRPr lang="en-US"/>
        </a:p>
      </dgm:t>
    </dgm:pt>
    <dgm:pt modelId="{0E88F0A0-EFE4-434A-BC6E-2F81FD49DBE5}" type="sibTrans" cxnId="{6A0BB7F1-F8C7-4EB2-8DA8-F5D393405F43}">
      <dgm:prSet/>
      <dgm:spPr/>
      <dgm:t>
        <a:bodyPr/>
        <a:lstStyle/>
        <a:p>
          <a:endParaRPr lang="en-US"/>
        </a:p>
      </dgm:t>
    </dgm:pt>
    <dgm:pt modelId="{AF12F7B5-C84A-4730-8810-2A439361104F}">
      <dgm:prSet/>
      <dgm:spPr/>
      <dgm:t>
        <a:bodyPr/>
        <a:lstStyle/>
        <a:p>
          <a:r>
            <a:rPr lang="pt-BR" dirty="0"/>
            <a:t>CPM – Custo Por Mil impressões </a:t>
          </a:r>
        </a:p>
        <a:p>
          <a:r>
            <a:rPr lang="pt-BR" dirty="0"/>
            <a:t>O anunciante define o preço desejado por 1.000 visualizações do anúncio exibido.</a:t>
          </a:r>
          <a:endParaRPr lang="en-US" dirty="0"/>
        </a:p>
      </dgm:t>
    </dgm:pt>
    <dgm:pt modelId="{B29CEFF2-64B6-41B1-854F-CD40B07647E3}" type="parTrans" cxnId="{DE61C432-A967-4CBD-BB20-83805EA17194}">
      <dgm:prSet/>
      <dgm:spPr/>
      <dgm:t>
        <a:bodyPr/>
        <a:lstStyle/>
        <a:p>
          <a:endParaRPr lang="en-US"/>
        </a:p>
      </dgm:t>
    </dgm:pt>
    <dgm:pt modelId="{DF244DD4-6044-41B5-BEB8-69AD7EBA3C92}" type="sibTrans" cxnId="{DE61C432-A967-4CBD-BB20-83805EA17194}">
      <dgm:prSet/>
      <dgm:spPr/>
      <dgm:t>
        <a:bodyPr/>
        <a:lstStyle/>
        <a:p>
          <a:endParaRPr lang="en-US"/>
        </a:p>
      </dgm:t>
    </dgm:pt>
    <dgm:pt modelId="{83E663BE-0CB8-473B-81E4-D8C1BEB0A6A4}">
      <dgm:prSet/>
      <dgm:spPr/>
      <dgm:t>
        <a:bodyPr/>
        <a:lstStyle/>
        <a:p>
          <a:r>
            <a:rPr lang="pt-BR" dirty="0"/>
            <a:t>CPA – Custo Por Aquisição </a:t>
          </a:r>
        </a:p>
        <a:p>
          <a:r>
            <a:rPr lang="pt-BR" dirty="0"/>
            <a:t>O anunciante define o valor que deseja pagar por uma conversão.</a:t>
          </a:r>
          <a:endParaRPr lang="en-US" dirty="0"/>
        </a:p>
      </dgm:t>
    </dgm:pt>
    <dgm:pt modelId="{46C2F86D-61BF-4A28-B045-684EF5980ED2}" type="parTrans" cxnId="{E73073C8-DDD9-43A5-A4EF-5932E496A154}">
      <dgm:prSet/>
      <dgm:spPr/>
      <dgm:t>
        <a:bodyPr/>
        <a:lstStyle/>
        <a:p>
          <a:endParaRPr lang="en-US"/>
        </a:p>
      </dgm:t>
    </dgm:pt>
    <dgm:pt modelId="{49D1C972-0057-468A-8DB8-4E037CC6A0A1}" type="sibTrans" cxnId="{E73073C8-DDD9-43A5-A4EF-5932E496A154}">
      <dgm:prSet/>
      <dgm:spPr/>
      <dgm:t>
        <a:bodyPr/>
        <a:lstStyle/>
        <a:p>
          <a:endParaRPr lang="en-US"/>
        </a:p>
      </dgm:t>
    </dgm:pt>
    <dgm:pt modelId="{80322AED-DFC5-4433-8FAA-CC5BC18A3CDA}">
      <dgm:prSet/>
      <dgm:spPr/>
      <dgm:t>
        <a:bodyPr/>
        <a:lstStyle/>
        <a:p>
          <a:r>
            <a:rPr lang="pt-BR" dirty="0"/>
            <a:t>CPD – Custo Por Disparo </a:t>
          </a:r>
        </a:p>
        <a:p>
          <a:r>
            <a:rPr lang="pt-BR" dirty="0"/>
            <a:t>O anunciante define o valor que deseja pagar por cada disparo, comumente usado em campanhas de </a:t>
          </a:r>
          <a:r>
            <a:rPr lang="pt-BR" dirty="0" err="1"/>
            <a:t>Linkedin</a:t>
          </a:r>
          <a:r>
            <a:rPr lang="pt-BR" dirty="0"/>
            <a:t> </a:t>
          </a:r>
          <a:r>
            <a:rPr lang="pt-BR" dirty="0" err="1"/>
            <a:t>Ads</a:t>
          </a:r>
          <a:r>
            <a:rPr lang="pt-BR" dirty="0"/>
            <a:t> no formato </a:t>
          </a:r>
          <a:r>
            <a:rPr lang="pt-BR" dirty="0" err="1"/>
            <a:t>in-mail</a:t>
          </a:r>
          <a:r>
            <a:rPr lang="pt-BR" dirty="0"/>
            <a:t>.</a:t>
          </a:r>
          <a:endParaRPr lang="en-US" dirty="0"/>
        </a:p>
      </dgm:t>
    </dgm:pt>
    <dgm:pt modelId="{D1C6A9A4-105B-4238-8405-5DAEA6D86DC4}" type="parTrans" cxnId="{6E5CF88B-4CC6-4FD0-AC65-1DF2C1511B5D}">
      <dgm:prSet/>
      <dgm:spPr/>
      <dgm:t>
        <a:bodyPr/>
        <a:lstStyle/>
        <a:p>
          <a:endParaRPr lang="en-US"/>
        </a:p>
      </dgm:t>
    </dgm:pt>
    <dgm:pt modelId="{7C5E6830-726C-45EC-AE18-D83F702AC557}" type="sibTrans" cxnId="{6E5CF88B-4CC6-4FD0-AC65-1DF2C1511B5D}">
      <dgm:prSet/>
      <dgm:spPr/>
      <dgm:t>
        <a:bodyPr/>
        <a:lstStyle/>
        <a:p>
          <a:endParaRPr lang="en-US"/>
        </a:p>
      </dgm:t>
    </dgm:pt>
    <dgm:pt modelId="{87A8E368-9C4B-484B-8CC0-FFF6F55AB683}">
      <dgm:prSet/>
      <dgm:spPr/>
      <dgm:t>
        <a:bodyPr/>
        <a:lstStyle/>
        <a:p>
          <a:r>
            <a:rPr lang="pt-BR" dirty="0"/>
            <a:t>CPV – Custo Por Visualização </a:t>
          </a:r>
        </a:p>
        <a:p>
          <a:r>
            <a:rPr lang="pt-BR" dirty="0"/>
            <a:t>O anunciante define o valor que deseja pagar por uma visualização de um vídeo.</a:t>
          </a:r>
          <a:endParaRPr lang="en-US" dirty="0"/>
        </a:p>
      </dgm:t>
    </dgm:pt>
    <dgm:pt modelId="{7CE2B232-5579-425D-A698-DEE6120B4ACC}" type="parTrans" cxnId="{A4DC6C7C-77EA-4F49-A09E-C1AD7A33E721}">
      <dgm:prSet/>
      <dgm:spPr/>
      <dgm:t>
        <a:bodyPr/>
        <a:lstStyle/>
        <a:p>
          <a:endParaRPr lang="en-US"/>
        </a:p>
      </dgm:t>
    </dgm:pt>
    <dgm:pt modelId="{7907FD60-2152-454A-803F-0D9116DEA918}" type="sibTrans" cxnId="{A4DC6C7C-77EA-4F49-A09E-C1AD7A33E721}">
      <dgm:prSet/>
      <dgm:spPr/>
      <dgm:t>
        <a:bodyPr/>
        <a:lstStyle/>
        <a:p>
          <a:endParaRPr lang="en-US"/>
        </a:p>
      </dgm:t>
    </dgm:pt>
    <dgm:pt modelId="{E0BA5322-241F-4F85-B6D4-470A98EE49A1}">
      <dgm:prSet/>
      <dgm:spPr/>
      <dgm:t>
        <a:bodyPr/>
        <a:lstStyle/>
        <a:p>
          <a:r>
            <a:rPr lang="pt-BR" dirty="0"/>
            <a:t>CPE – Custo Por Engajamento </a:t>
          </a:r>
        </a:p>
        <a:p>
          <a:r>
            <a:rPr lang="pt-BR" dirty="0"/>
            <a:t>O anunciante define o valor que deseja pagar por uma interação ao anúncio, exemplo: compartilhar, clicar em algum link, ver um vídeo, </a:t>
          </a:r>
          <a:r>
            <a:rPr lang="pt-BR" dirty="0" err="1"/>
            <a:t>favoritar</a:t>
          </a:r>
          <a:r>
            <a:rPr lang="pt-BR" dirty="0"/>
            <a:t> ou curtir.</a:t>
          </a:r>
          <a:endParaRPr lang="en-US" dirty="0"/>
        </a:p>
      </dgm:t>
    </dgm:pt>
    <dgm:pt modelId="{09B7783A-F595-4952-BDC1-A5DD301E3B0A}" type="parTrans" cxnId="{8396654C-0D0D-4FA4-BD47-F14803D5602D}">
      <dgm:prSet/>
      <dgm:spPr/>
      <dgm:t>
        <a:bodyPr/>
        <a:lstStyle/>
        <a:p>
          <a:endParaRPr lang="en-US"/>
        </a:p>
      </dgm:t>
    </dgm:pt>
    <dgm:pt modelId="{603D5B51-D0C5-4B35-A3C3-AE30E04A1E52}" type="sibTrans" cxnId="{8396654C-0D0D-4FA4-BD47-F14803D5602D}">
      <dgm:prSet/>
      <dgm:spPr/>
      <dgm:t>
        <a:bodyPr/>
        <a:lstStyle/>
        <a:p>
          <a:endParaRPr lang="en-US"/>
        </a:p>
      </dgm:t>
    </dgm:pt>
    <dgm:pt modelId="{91D00246-C536-440A-B3EE-3255041A61DB}" type="pres">
      <dgm:prSet presAssocID="{8A23E0A2-6C3A-4307-A2B3-7C36A94173E9}" presName="diagram" presStyleCnt="0">
        <dgm:presLayoutVars>
          <dgm:dir/>
          <dgm:resizeHandles val="exact"/>
        </dgm:presLayoutVars>
      </dgm:prSet>
      <dgm:spPr/>
    </dgm:pt>
    <dgm:pt modelId="{7405ADD2-9237-4832-BA8B-0FF0CF8A6BEB}" type="pres">
      <dgm:prSet presAssocID="{21779014-A63F-4FD4-B71E-4D8AD974171C}" presName="node" presStyleLbl="node1" presStyleIdx="0" presStyleCnt="6">
        <dgm:presLayoutVars>
          <dgm:bulletEnabled val="1"/>
        </dgm:presLayoutVars>
      </dgm:prSet>
      <dgm:spPr/>
    </dgm:pt>
    <dgm:pt modelId="{477C844F-2729-4515-B58E-3414C33DE4FC}" type="pres">
      <dgm:prSet presAssocID="{0E88F0A0-EFE4-434A-BC6E-2F81FD49DBE5}" presName="sibTrans" presStyleCnt="0"/>
      <dgm:spPr/>
    </dgm:pt>
    <dgm:pt modelId="{716EB367-7BEA-45C4-A985-F91FFF8472BF}" type="pres">
      <dgm:prSet presAssocID="{AF12F7B5-C84A-4730-8810-2A439361104F}" presName="node" presStyleLbl="node1" presStyleIdx="1" presStyleCnt="6">
        <dgm:presLayoutVars>
          <dgm:bulletEnabled val="1"/>
        </dgm:presLayoutVars>
      </dgm:prSet>
      <dgm:spPr/>
    </dgm:pt>
    <dgm:pt modelId="{93F6417E-2D91-4933-A616-0710BD7A0503}" type="pres">
      <dgm:prSet presAssocID="{DF244DD4-6044-41B5-BEB8-69AD7EBA3C92}" presName="sibTrans" presStyleCnt="0"/>
      <dgm:spPr/>
    </dgm:pt>
    <dgm:pt modelId="{D45EE932-0F53-43DB-9007-8DF53BFB401F}" type="pres">
      <dgm:prSet presAssocID="{83E663BE-0CB8-473B-81E4-D8C1BEB0A6A4}" presName="node" presStyleLbl="node1" presStyleIdx="2" presStyleCnt="6">
        <dgm:presLayoutVars>
          <dgm:bulletEnabled val="1"/>
        </dgm:presLayoutVars>
      </dgm:prSet>
      <dgm:spPr/>
    </dgm:pt>
    <dgm:pt modelId="{ECEA373E-D848-4026-801F-DA85D238F86A}" type="pres">
      <dgm:prSet presAssocID="{49D1C972-0057-468A-8DB8-4E037CC6A0A1}" presName="sibTrans" presStyleCnt="0"/>
      <dgm:spPr/>
    </dgm:pt>
    <dgm:pt modelId="{5A0D3161-9110-4AEF-9805-3794A26DF8F5}" type="pres">
      <dgm:prSet presAssocID="{80322AED-DFC5-4433-8FAA-CC5BC18A3CDA}" presName="node" presStyleLbl="node1" presStyleIdx="3" presStyleCnt="6">
        <dgm:presLayoutVars>
          <dgm:bulletEnabled val="1"/>
        </dgm:presLayoutVars>
      </dgm:prSet>
      <dgm:spPr/>
    </dgm:pt>
    <dgm:pt modelId="{82B6E36D-32A4-4F35-A1DF-BC1EFCE4A5A0}" type="pres">
      <dgm:prSet presAssocID="{7C5E6830-726C-45EC-AE18-D83F702AC557}" presName="sibTrans" presStyleCnt="0"/>
      <dgm:spPr/>
    </dgm:pt>
    <dgm:pt modelId="{997BA243-94BA-4139-8D62-B873C9CCE610}" type="pres">
      <dgm:prSet presAssocID="{87A8E368-9C4B-484B-8CC0-FFF6F55AB683}" presName="node" presStyleLbl="node1" presStyleIdx="4" presStyleCnt="6">
        <dgm:presLayoutVars>
          <dgm:bulletEnabled val="1"/>
        </dgm:presLayoutVars>
      </dgm:prSet>
      <dgm:spPr/>
    </dgm:pt>
    <dgm:pt modelId="{2885B8CB-4244-4A25-9F59-7E4940D06A23}" type="pres">
      <dgm:prSet presAssocID="{7907FD60-2152-454A-803F-0D9116DEA918}" presName="sibTrans" presStyleCnt="0"/>
      <dgm:spPr/>
    </dgm:pt>
    <dgm:pt modelId="{D7509F18-5B5C-490F-86A0-4320C8D329B1}" type="pres">
      <dgm:prSet presAssocID="{E0BA5322-241F-4F85-B6D4-470A98EE49A1}" presName="node" presStyleLbl="node1" presStyleIdx="5" presStyleCnt="6">
        <dgm:presLayoutVars>
          <dgm:bulletEnabled val="1"/>
        </dgm:presLayoutVars>
      </dgm:prSet>
      <dgm:spPr/>
    </dgm:pt>
  </dgm:ptLst>
  <dgm:cxnLst>
    <dgm:cxn modelId="{DE61C432-A967-4CBD-BB20-83805EA17194}" srcId="{8A23E0A2-6C3A-4307-A2B3-7C36A94173E9}" destId="{AF12F7B5-C84A-4730-8810-2A439361104F}" srcOrd="1" destOrd="0" parTransId="{B29CEFF2-64B6-41B1-854F-CD40B07647E3}" sibTransId="{DF244DD4-6044-41B5-BEB8-69AD7EBA3C92}"/>
    <dgm:cxn modelId="{02BD0D3F-AAD4-4031-872A-5C007D790B78}" type="presOf" srcId="{87A8E368-9C4B-484B-8CC0-FFF6F55AB683}" destId="{997BA243-94BA-4139-8D62-B873C9CCE610}" srcOrd="0" destOrd="0" presId="urn:microsoft.com/office/officeart/2005/8/layout/default"/>
    <dgm:cxn modelId="{EDD6FB3F-BD98-4AFD-B8A3-66F10FD4C4A2}" type="presOf" srcId="{83E663BE-0CB8-473B-81E4-D8C1BEB0A6A4}" destId="{D45EE932-0F53-43DB-9007-8DF53BFB401F}" srcOrd="0" destOrd="0" presId="urn:microsoft.com/office/officeart/2005/8/layout/default"/>
    <dgm:cxn modelId="{087D9568-C575-401B-86B0-9E571D040AD3}" type="presOf" srcId="{8A23E0A2-6C3A-4307-A2B3-7C36A94173E9}" destId="{91D00246-C536-440A-B3EE-3255041A61DB}" srcOrd="0" destOrd="0" presId="urn:microsoft.com/office/officeart/2005/8/layout/default"/>
    <dgm:cxn modelId="{8396654C-0D0D-4FA4-BD47-F14803D5602D}" srcId="{8A23E0A2-6C3A-4307-A2B3-7C36A94173E9}" destId="{E0BA5322-241F-4F85-B6D4-470A98EE49A1}" srcOrd="5" destOrd="0" parTransId="{09B7783A-F595-4952-BDC1-A5DD301E3B0A}" sibTransId="{603D5B51-D0C5-4B35-A3C3-AE30E04A1E52}"/>
    <dgm:cxn modelId="{5AA8C571-7CC3-4B6E-98E3-20133A2482A6}" type="presOf" srcId="{21779014-A63F-4FD4-B71E-4D8AD974171C}" destId="{7405ADD2-9237-4832-BA8B-0FF0CF8A6BEB}" srcOrd="0" destOrd="0" presId="urn:microsoft.com/office/officeart/2005/8/layout/default"/>
    <dgm:cxn modelId="{A4DC6C7C-77EA-4F49-A09E-C1AD7A33E721}" srcId="{8A23E0A2-6C3A-4307-A2B3-7C36A94173E9}" destId="{87A8E368-9C4B-484B-8CC0-FFF6F55AB683}" srcOrd="4" destOrd="0" parTransId="{7CE2B232-5579-425D-A698-DEE6120B4ACC}" sibTransId="{7907FD60-2152-454A-803F-0D9116DEA918}"/>
    <dgm:cxn modelId="{6E5CF88B-4CC6-4FD0-AC65-1DF2C1511B5D}" srcId="{8A23E0A2-6C3A-4307-A2B3-7C36A94173E9}" destId="{80322AED-DFC5-4433-8FAA-CC5BC18A3CDA}" srcOrd="3" destOrd="0" parTransId="{D1C6A9A4-105B-4238-8405-5DAEA6D86DC4}" sibTransId="{7C5E6830-726C-45EC-AE18-D83F702AC557}"/>
    <dgm:cxn modelId="{89818FB1-A044-4D2B-B194-E9A4E356A24A}" type="presOf" srcId="{80322AED-DFC5-4433-8FAA-CC5BC18A3CDA}" destId="{5A0D3161-9110-4AEF-9805-3794A26DF8F5}" srcOrd="0" destOrd="0" presId="urn:microsoft.com/office/officeart/2005/8/layout/default"/>
    <dgm:cxn modelId="{1C56FCB3-FF62-4CA0-8C96-AED845E46B3B}" type="presOf" srcId="{AF12F7B5-C84A-4730-8810-2A439361104F}" destId="{716EB367-7BEA-45C4-A985-F91FFF8472BF}" srcOrd="0" destOrd="0" presId="urn:microsoft.com/office/officeart/2005/8/layout/default"/>
    <dgm:cxn modelId="{E73073C8-DDD9-43A5-A4EF-5932E496A154}" srcId="{8A23E0A2-6C3A-4307-A2B3-7C36A94173E9}" destId="{83E663BE-0CB8-473B-81E4-D8C1BEB0A6A4}" srcOrd="2" destOrd="0" parTransId="{46C2F86D-61BF-4A28-B045-684EF5980ED2}" sibTransId="{49D1C972-0057-468A-8DB8-4E037CC6A0A1}"/>
    <dgm:cxn modelId="{606853E5-8CB0-44FA-8CD9-979A0C42D295}" type="presOf" srcId="{E0BA5322-241F-4F85-B6D4-470A98EE49A1}" destId="{D7509F18-5B5C-490F-86A0-4320C8D329B1}" srcOrd="0" destOrd="0" presId="urn:microsoft.com/office/officeart/2005/8/layout/default"/>
    <dgm:cxn modelId="{6A0BB7F1-F8C7-4EB2-8DA8-F5D393405F43}" srcId="{8A23E0A2-6C3A-4307-A2B3-7C36A94173E9}" destId="{21779014-A63F-4FD4-B71E-4D8AD974171C}" srcOrd="0" destOrd="0" parTransId="{BA5E294D-CC09-48CF-9F0C-D63813BBBC4A}" sibTransId="{0E88F0A0-EFE4-434A-BC6E-2F81FD49DBE5}"/>
    <dgm:cxn modelId="{AAC02FC0-F337-44B1-BC2E-FC95F0FAB86C}" type="presParOf" srcId="{91D00246-C536-440A-B3EE-3255041A61DB}" destId="{7405ADD2-9237-4832-BA8B-0FF0CF8A6BEB}" srcOrd="0" destOrd="0" presId="urn:microsoft.com/office/officeart/2005/8/layout/default"/>
    <dgm:cxn modelId="{B2C699B9-0781-482E-B313-16B8551A1EAC}" type="presParOf" srcId="{91D00246-C536-440A-B3EE-3255041A61DB}" destId="{477C844F-2729-4515-B58E-3414C33DE4FC}" srcOrd="1" destOrd="0" presId="urn:microsoft.com/office/officeart/2005/8/layout/default"/>
    <dgm:cxn modelId="{FFF4AC0F-7DF4-459C-95CA-E79AE9F066B1}" type="presParOf" srcId="{91D00246-C536-440A-B3EE-3255041A61DB}" destId="{716EB367-7BEA-45C4-A985-F91FFF8472BF}" srcOrd="2" destOrd="0" presId="urn:microsoft.com/office/officeart/2005/8/layout/default"/>
    <dgm:cxn modelId="{735B1DFB-7732-4C11-B099-564D38EB1CC9}" type="presParOf" srcId="{91D00246-C536-440A-B3EE-3255041A61DB}" destId="{93F6417E-2D91-4933-A616-0710BD7A0503}" srcOrd="3" destOrd="0" presId="urn:microsoft.com/office/officeart/2005/8/layout/default"/>
    <dgm:cxn modelId="{F80BCC56-4943-4138-ABFF-A65B674261B3}" type="presParOf" srcId="{91D00246-C536-440A-B3EE-3255041A61DB}" destId="{D45EE932-0F53-43DB-9007-8DF53BFB401F}" srcOrd="4" destOrd="0" presId="urn:microsoft.com/office/officeart/2005/8/layout/default"/>
    <dgm:cxn modelId="{78ACE5F7-01A5-4BF8-B679-5F5455E233EB}" type="presParOf" srcId="{91D00246-C536-440A-B3EE-3255041A61DB}" destId="{ECEA373E-D848-4026-801F-DA85D238F86A}" srcOrd="5" destOrd="0" presId="urn:microsoft.com/office/officeart/2005/8/layout/default"/>
    <dgm:cxn modelId="{F3CCF5B6-9E56-4022-B186-3184A1CE6112}" type="presParOf" srcId="{91D00246-C536-440A-B3EE-3255041A61DB}" destId="{5A0D3161-9110-4AEF-9805-3794A26DF8F5}" srcOrd="6" destOrd="0" presId="urn:microsoft.com/office/officeart/2005/8/layout/default"/>
    <dgm:cxn modelId="{886BD817-3B2A-4648-A70D-3270F7F5E5D0}" type="presParOf" srcId="{91D00246-C536-440A-B3EE-3255041A61DB}" destId="{82B6E36D-32A4-4F35-A1DF-BC1EFCE4A5A0}" srcOrd="7" destOrd="0" presId="urn:microsoft.com/office/officeart/2005/8/layout/default"/>
    <dgm:cxn modelId="{50A59AAD-1396-4C69-9B60-D50F46E8D19D}" type="presParOf" srcId="{91D00246-C536-440A-B3EE-3255041A61DB}" destId="{997BA243-94BA-4139-8D62-B873C9CCE610}" srcOrd="8" destOrd="0" presId="urn:microsoft.com/office/officeart/2005/8/layout/default"/>
    <dgm:cxn modelId="{55CD1B24-0EEA-44A0-B4F7-5F0E26132635}" type="presParOf" srcId="{91D00246-C536-440A-B3EE-3255041A61DB}" destId="{2885B8CB-4244-4A25-9F59-7E4940D06A23}" srcOrd="9" destOrd="0" presId="urn:microsoft.com/office/officeart/2005/8/layout/default"/>
    <dgm:cxn modelId="{C81C08E6-350D-4559-AEBF-E0E984BBCDA4}" type="presParOf" srcId="{91D00246-C536-440A-B3EE-3255041A61DB}" destId="{D7509F18-5B5C-490F-86A0-4320C8D329B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7FBFBD-2B6D-4BF8-A4EF-9D3C759DB3C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3A0706F-C9EB-43AF-989C-78D84FFAA6D8}">
      <dgm:prSet/>
      <dgm:spPr/>
      <dgm:t>
        <a:bodyPr/>
        <a:lstStyle/>
        <a:p>
          <a:r>
            <a:rPr lang="pt-BR" dirty="0"/>
            <a:t>Captação direta </a:t>
          </a:r>
          <a:endParaRPr lang="en-US" dirty="0"/>
        </a:p>
      </dgm:t>
    </dgm:pt>
    <dgm:pt modelId="{8DD8B441-D75C-41B3-B716-CAC6003D71C1}" type="parTrans" cxnId="{0ADE5907-CD3F-4168-9FD2-4BA6296CACD1}">
      <dgm:prSet/>
      <dgm:spPr/>
      <dgm:t>
        <a:bodyPr/>
        <a:lstStyle/>
        <a:p>
          <a:endParaRPr lang="en-US"/>
        </a:p>
      </dgm:t>
    </dgm:pt>
    <dgm:pt modelId="{78CF5801-D59C-4EC2-9D9A-56D31E1B4F45}" type="sibTrans" cxnId="{0ADE5907-CD3F-4168-9FD2-4BA6296CACD1}">
      <dgm:prSet/>
      <dgm:spPr/>
      <dgm:t>
        <a:bodyPr/>
        <a:lstStyle/>
        <a:p>
          <a:endParaRPr lang="en-US"/>
        </a:p>
      </dgm:t>
    </dgm:pt>
    <dgm:pt modelId="{8A6061F7-BC93-4F23-807A-6DC195BDBB99}">
      <dgm:prSet/>
      <dgm:spPr/>
      <dgm:t>
        <a:bodyPr/>
        <a:lstStyle/>
        <a:p>
          <a:r>
            <a:rPr lang="pt-BR" dirty="0"/>
            <a:t>Efeito </a:t>
          </a:r>
          <a:r>
            <a:rPr lang="pt-BR" dirty="0" err="1"/>
            <a:t>Priming</a:t>
          </a:r>
          <a:endParaRPr lang="en-US" dirty="0"/>
        </a:p>
      </dgm:t>
    </dgm:pt>
    <dgm:pt modelId="{4B58C73C-5A42-45F1-9C84-4F62C97E4C0F}" type="parTrans" cxnId="{4D90863B-39B2-411A-9E8B-0D7D1CDADD31}">
      <dgm:prSet/>
      <dgm:spPr/>
      <dgm:t>
        <a:bodyPr/>
        <a:lstStyle/>
        <a:p>
          <a:endParaRPr lang="en-US"/>
        </a:p>
      </dgm:t>
    </dgm:pt>
    <dgm:pt modelId="{7FF0A37E-5883-4DC1-8D5B-C288C134B3A0}" type="sibTrans" cxnId="{4D90863B-39B2-411A-9E8B-0D7D1CDADD31}">
      <dgm:prSet/>
      <dgm:spPr/>
      <dgm:t>
        <a:bodyPr/>
        <a:lstStyle/>
        <a:p>
          <a:endParaRPr lang="en-US"/>
        </a:p>
      </dgm:t>
    </dgm:pt>
    <dgm:pt modelId="{A1C91552-7364-4F41-B613-FAB91D34A34D}">
      <dgm:prSet/>
      <dgm:spPr/>
      <dgm:t>
        <a:bodyPr/>
        <a:lstStyle/>
        <a:p>
          <a:r>
            <a:rPr lang="pt-BR" dirty="0"/>
            <a:t>Testes A B</a:t>
          </a:r>
          <a:endParaRPr lang="en-US" dirty="0"/>
        </a:p>
      </dgm:t>
    </dgm:pt>
    <dgm:pt modelId="{1582D201-C3D7-4F74-A44B-412EB518459C}" type="parTrans" cxnId="{565D171D-6E07-403B-BE5D-733D423C7450}">
      <dgm:prSet/>
      <dgm:spPr/>
      <dgm:t>
        <a:bodyPr/>
        <a:lstStyle/>
        <a:p>
          <a:endParaRPr lang="en-US"/>
        </a:p>
      </dgm:t>
    </dgm:pt>
    <dgm:pt modelId="{06588B8A-74D0-421C-88ED-BB976E60B4E6}" type="sibTrans" cxnId="{565D171D-6E07-403B-BE5D-733D423C7450}">
      <dgm:prSet/>
      <dgm:spPr/>
      <dgm:t>
        <a:bodyPr/>
        <a:lstStyle/>
        <a:p>
          <a:endParaRPr lang="en-US"/>
        </a:p>
      </dgm:t>
    </dgm:pt>
    <dgm:pt modelId="{5E7C3C44-6C58-456E-A7AB-314895A5836F}">
      <dgm:prSet/>
      <dgm:spPr/>
      <dgm:t>
        <a:bodyPr/>
        <a:lstStyle/>
        <a:p>
          <a:r>
            <a:rPr lang="pt-BR" dirty="0"/>
            <a:t>Mensagens Subliminares</a:t>
          </a:r>
          <a:endParaRPr lang="en-US" dirty="0"/>
        </a:p>
      </dgm:t>
    </dgm:pt>
    <dgm:pt modelId="{5916CA8C-8737-4DB8-9B88-33D4C67E43BF}" type="parTrans" cxnId="{962584FA-19C0-4E46-9CB4-5FFBD363F697}">
      <dgm:prSet/>
      <dgm:spPr/>
      <dgm:t>
        <a:bodyPr/>
        <a:lstStyle/>
        <a:p>
          <a:endParaRPr lang="en-US"/>
        </a:p>
      </dgm:t>
    </dgm:pt>
    <dgm:pt modelId="{0F155D4A-DFB5-464E-9AF9-DCB140353A35}" type="sibTrans" cxnId="{962584FA-19C0-4E46-9CB4-5FFBD363F697}">
      <dgm:prSet/>
      <dgm:spPr/>
      <dgm:t>
        <a:bodyPr/>
        <a:lstStyle/>
        <a:p>
          <a:endParaRPr lang="en-US"/>
        </a:p>
      </dgm:t>
    </dgm:pt>
    <dgm:pt modelId="{CA3CE7C7-B0A6-4071-BB4F-0330A129C572}">
      <dgm:prSet/>
      <dgm:spPr/>
      <dgm:t>
        <a:bodyPr/>
        <a:lstStyle/>
        <a:p>
          <a:r>
            <a:rPr lang="pt-BR" dirty="0"/>
            <a:t>Viés de Confirmação</a:t>
          </a:r>
          <a:endParaRPr lang="en-US" dirty="0"/>
        </a:p>
      </dgm:t>
    </dgm:pt>
    <dgm:pt modelId="{2AFEB63C-264D-44D1-BCFB-03AC6D672CB6}" type="parTrans" cxnId="{C4447307-F627-4A8D-AA6F-14BF93AD320B}">
      <dgm:prSet/>
      <dgm:spPr/>
      <dgm:t>
        <a:bodyPr/>
        <a:lstStyle/>
        <a:p>
          <a:endParaRPr lang="en-US"/>
        </a:p>
      </dgm:t>
    </dgm:pt>
    <dgm:pt modelId="{5A075B2A-2790-435A-98FF-5BEA8E6C7477}" type="sibTrans" cxnId="{C4447307-F627-4A8D-AA6F-14BF93AD320B}">
      <dgm:prSet/>
      <dgm:spPr/>
      <dgm:t>
        <a:bodyPr/>
        <a:lstStyle/>
        <a:p>
          <a:endParaRPr lang="en-US"/>
        </a:p>
      </dgm:t>
    </dgm:pt>
    <dgm:pt modelId="{45C75FFC-90B1-44B5-BAC4-B3BCCEFE38DD}">
      <dgm:prSet/>
      <dgm:spPr/>
      <dgm:t>
        <a:bodyPr/>
        <a:lstStyle/>
        <a:p>
          <a:r>
            <a:rPr lang="pt-BR" dirty="0"/>
            <a:t>Conforto Cognitivo</a:t>
          </a:r>
          <a:endParaRPr lang="en-US" dirty="0"/>
        </a:p>
      </dgm:t>
    </dgm:pt>
    <dgm:pt modelId="{19D5ED01-9480-47B0-A1E3-8C10E05F8D57}" type="parTrans" cxnId="{8363561A-ABB9-4DDA-ACAE-FEB91EBEC0F8}">
      <dgm:prSet/>
      <dgm:spPr/>
      <dgm:t>
        <a:bodyPr/>
        <a:lstStyle/>
        <a:p>
          <a:endParaRPr lang="en-US"/>
        </a:p>
      </dgm:t>
    </dgm:pt>
    <dgm:pt modelId="{4F5BC0B2-9509-4B85-AE57-A83743B8D8F8}" type="sibTrans" cxnId="{8363561A-ABB9-4DDA-ACAE-FEB91EBEC0F8}">
      <dgm:prSet/>
      <dgm:spPr/>
      <dgm:t>
        <a:bodyPr/>
        <a:lstStyle/>
        <a:p>
          <a:endParaRPr lang="en-US"/>
        </a:p>
      </dgm:t>
    </dgm:pt>
    <dgm:pt modelId="{308568D2-13B8-497F-A50F-EF3AB395E097}">
      <dgm:prSet/>
      <dgm:spPr/>
      <dgm:t>
        <a:bodyPr/>
        <a:lstStyle/>
        <a:p>
          <a:r>
            <a:rPr lang="pt-BR" dirty="0"/>
            <a:t>Efeito Halo</a:t>
          </a:r>
          <a:endParaRPr lang="en-US" dirty="0"/>
        </a:p>
      </dgm:t>
    </dgm:pt>
    <dgm:pt modelId="{39EA6B6A-073F-4225-8222-FC9C9614E66B}" type="parTrans" cxnId="{56D5515A-BBBD-4775-BD26-25A3CDB03578}">
      <dgm:prSet/>
      <dgm:spPr/>
      <dgm:t>
        <a:bodyPr/>
        <a:lstStyle/>
        <a:p>
          <a:endParaRPr lang="en-US"/>
        </a:p>
      </dgm:t>
    </dgm:pt>
    <dgm:pt modelId="{AEFCD362-A700-4E44-9543-0CA938569E5A}" type="sibTrans" cxnId="{56D5515A-BBBD-4775-BD26-25A3CDB03578}">
      <dgm:prSet/>
      <dgm:spPr/>
      <dgm:t>
        <a:bodyPr/>
        <a:lstStyle/>
        <a:p>
          <a:endParaRPr lang="en-US"/>
        </a:p>
      </dgm:t>
    </dgm:pt>
    <dgm:pt modelId="{A6F10309-F0CB-4224-B121-77ACDBCA147A}">
      <dgm:prSet/>
      <dgm:spPr/>
      <dgm:t>
        <a:bodyPr/>
        <a:lstStyle/>
        <a:p>
          <a:r>
            <a:rPr lang="pt-BR" dirty="0"/>
            <a:t>Efeito Âncora</a:t>
          </a:r>
          <a:endParaRPr lang="en-US" dirty="0"/>
        </a:p>
      </dgm:t>
    </dgm:pt>
    <dgm:pt modelId="{987857D2-1966-472F-A6A1-BA2E934BBB56}" type="parTrans" cxnId="{FDF236A0-8D3C-4460-93DA-655CAE580CAE}">
      <dgm:prSet/>
      <dgm:spPr/>
      <dgm:t>
        <a:bodyPr/>
        <a:lstStyle/>
        <a:p>
          <a:endParaRPr lang="pt-BR"/>
        </a:p>
      </dgm:t>
    </dgm:pt>
    <dgm:pt modelId="{AE6F0304-0EE2-4407-B1CD-CDDB4C74E818}" type="sibTrans" cxnId="{FDF236A0-8D3C-4460-93DA-655CAE580CAE}">
      <dgm:prSet/>
      <dgm:spPr/>
      <dgm:t>
        <a:bodyPr/>
        <a:lstStyle/>
        <a:p>
          <a:endParaRPr lang="pt-BR"/>
        </a:p>
      </dgm:t>
    </dgm:pt>
    <dgm:pt modelId="{91BF6B97-B053-4BDE-9DB0-E878C837F182}" type="pres">
      <dgm:prSet presAssocID="{E37FBFBD-2B6D-4BF8-A4EF-9D3C759DB3C9}" presName="linear" presStyleCnt="0">
        <dgm:presLayoutVars>
          <dgm:animLvl val="lvl"/>
          <dgm:resizeHandles val="exact"/>
        </dgm:presLayoutVars>
      </dgm:prSet>
      <dgm:spPr/>
    </dgm:pt>
    <dgm:pt modelId="{2A0F8AD1-B059-46AD-B06D-04A6148A36FB}" type="pres">
      <dgm:prSet presAssocID="{43A0706F-C9EB-43AF-989C-78D84FFAA6D8}" presName="parentText" presStyleLbl="node1" presStyleIdx="0" presStyleCnt="8">
        <dgm:presLayoutVars>
          <dgm:chMax val="0"/>
          <dgm:bulletEnabled val="1"/>
        </dgm:presLayoutVars>
      </dgm:prSet>
      <dgm:spPr/>
    </dgm:pt>
    <dgm:pt modelId="{5735D143-4D50-4F14-BD7C-73FDE9732B45}" type="pres">
      <dgm:prSet presAssocID="{78CF5801-D59C-4EC2-9D9A-56D31E1B4F45}" presName="spacer" presStyleCnt="0"/>
      <dgm:spPr/>
    </dgm:pt>
    <dgm:pt modelId="{E4BD67F7-39C8-4C42-8C84-7668B4BC2118}" type="pres">
      <dgm:prSet presAssocID="{8A6061F7-BC93-4F23-807A-6DC195BDBB99}" presName="parentText" presStyleLbl="node1" presStyleIdx="1" presStyleCnt="8">
        <dgm:presLayoutVars>
          <dgm:chMax val="0"/>
          <dgm:bulletEnabled val="1"/>
        </dgm:presLayoutVars>
      </dgm:prSet>
      <dgm:spPr/>
    </dgm:pt>
    <dgm:pt modelId="{60F5F236-8261-4894-BAEA-46A1A0AD1205}" type="pres">
      <dgm:prSet presAssocID="{7FF0A37E-5883-4DC1-8D5B-C288C134B3A0}" presName="spacer" presStyleCnt="0"/>
      <dgm:spPr/>
    </dgm:pt>
    <dgm:pt modelId="{190885C0-CBFA-4982-8221-AF27303108DA}" type="pres">
      <dgm:prSet presAssocID="{A1C91552-7364-4F41-B613-FAB91D34A34D}" presName="parentText" presStyleLbl="node1" presStyleIdx="2" presStyleCnt="8">
        <dgm:presLayoutVars>
          <dgm:chMax val="0"/>
          <dgm:bulletEnabled val="1"/>
        </dgm:presLayoutVars>
      </dgm:prSet>
      <dgm:spPr/>
    </dgm:pt>
    <dgm:pt modelId="{11BF1570-E2DE-434E-AA8A-7166E5836516}" type="pres">
      <dgm:prSet presAssocID="{06588B8A-74D0-421C-88ED-BB976E60B4E6}" presName="spacer" presStyleCnt="0"/>
      <dgm:spPr/>
    </dgm:pt>
    <dgm:pt modelId="{634A5B1F-9599-42B4-8759-C21E951C542E}" type="pres">
      <dgm:prSet presAssocID="{5E7C3C44-6C58-456E-A7AB-314895A5836F}" presName="parentText" presStyleLbl="node1" presStyleIdx="3" presStyleCnt="8">
        <dgm:presLayoutVars>
          <dgm:chMax val="0"/>
          <dgm:bulletEnabled val="1"/>
        </dgm:presLayoutVars>
      </dgm:prSet>
      <dgm:spPr/>
    </dgm:pt>
    <dgm:pt modelId="{C8940C07-7AE3-466A-9E73-AB418BE86022}" type="pres">
      <dgm:prSet presAssocID="{0F155D4A-DFB5-464E-9AF9-DCB140353A35}" presName="spacer" presStyleCnt="0"/>
      <dgm:spPr/>
    </dgm:pt>
    <dgm:pt modelId="{2076405C-208B-4D31-8DC0-F4570EFC21FF}" type="pres">
      <dgm:prSet presAssocID="{CA3CE7C7-B0A6-4071-BB4F-0330A129C572}" presName="parentText" presStyleLbl="node1" presStyleIdx="4" presStyleCnt="8">
        <dgm:presLayoutVars>
          <dgm:chMax val="0"/>
          <dgm:bulletEnabled val="1"/>
        </dgm:presLayoutVars>
      </dgm:prSet>
      <dgm:spPr/>
    </dgm:pt>
    <dgm:pt modelId="{12C10664-5F13-4EB6-9C37-4FCFA5C0A1D7}" type="pres">
      <dgm:prSet presAssocID="{5A075B2A-2790-435A-98FF-5BEA8E6C7477}" presName="spacer" presStyleCnt="0"/>
      <dgm:spPr/>
    </dgm:pt>
    <dgm:pt modelId="{085C1B73-48C7-4D2B-A797-22054EC11CF7}" type="pres">
      <dgm:prSet presAssocID="{45C75FFC-90B1-44B5-BAC4-B3BCCEFE38DD}" presName="parentText" presStyleLbl="node1" presStyleIdx="5" presStyleCnt="8">
        <dgm:presLayoutVars>
          <dgm:chMax val="0"/>
          <dgm:bulletEnabled val="1"/>
        </dgm:presLayoutVars>
      </dgm:prSet>
      <dgm:spPr/>
    </dgm:pt>
    <dgm:pt modelId="{0B6F1E11-B84B-4734-9CF9-6F0FB0F22CF9}" type="pres">
      <dgm:prSet presAssocID="{4F5BC0B2-9509-4B85-AE57-A83743B8D8F8}" presName="spacer" presStyleCnt="0"/>
      <dgm:spPr/>
    </dgm:pt>
    <dgm:pt modelId="{197F21E7-69EF-4554-8B08-E1132133DCE7}" type="pres">
      <dgm:prSet presAssocID="{308568D2-13B8-497F-A50F-EF3AB395E097}" presName="parentText" presStyleLbl="node1" presStyleIdx="6" presStyleCnt="8">
        <dgm:presLayoutVars>
          <dgm:chMax val="0"/>
          <dgm:bulletEnabled val="1"/>
        </dgm:presLayoutVars>
      </dgm:prSet>
      <dgm:spPr/>
    </dgm:pt>
    <dgm:pt modelId="{544DFE95-7BF7-46DC-8AE3-4F42AF706A68}" type="pres">
      <dgm:prSet presAssocID="{AEFCD362-A700-4E44-9543-0CA938569E5A}" presName="spacer" presStyleCnt="0"/>
      <dgm:spPr/>
    </dgm:pt>
    <dgm:pt modelId="{0D655D90-6CAA-4804-9869-73725FA0A34F}" type="pres">
      <dgm:prSet presAssocID="{A6F10309-F0CB-4224-B121-77ACDBCA147A}" presName="parentText" presStyleLbl="node1" presStyleIdx="7" presStyleCnt="8">
        <dgm:presLayoutVars>
          <dgm:chMax val="0"/>
          <dgm:bulletEnabled val="1"/>
        </dgm:presLayoutVars>
      </dgm:prSet>
      <dgm:spPr/>
    </dgm:pt>
  </dgm:ptLst>
  <dgm:cxnLst>
    <dgm:cxn modelId="{DF20A600-E307-43C0-81F4-549FCE5910F9}" type="presOf" srcId="{CA3CE7C7-B0A6-4071-BB4F-0330A129C572}" destId="{2076405C-208B-4D31-8DC0-F4570EFC21FF}" srcOrd="0" destOrd="0" presId="urn:microsoft.com/office/officeart/2005/8/layout/vList2"/>
    <dgm:cxn modelId="{C4447307-F627-4A8D-AA6F-14BF93AD320B}" srcId="{E37FBFBD-2B6D-4BF8-A4EF-9D3C759DB3C9}" destId="{CA3CE7C7-B0A6-4071-BB4F-0330A129C572}" srcOrd="4" destOrd="0" parTransId="{2AFEB63C-264D-44D1-BCFB-03AC6D672CB6}" sibTransId="{5A075B2A-2790-435A-98FF-5BEA8E6C7477}"/>
    <dgm:cxn modelId="{0ADE5907-CD3F-4168-9FD2-4BA6296CACD1}" srcId="{E37FBFBD-2B6D-4BF8-A4EF-9D3C759DB3C9}" destId="{43A0706F-C9EB-43AF-989C-78D84FFAA6D8}" srcOrd="0" destOrd="0" parTransId="{8DD8B441-D75C-41B3-B716-CAC6003D71C1}" sibTransId="{78CF5801-D59C-4EC2-9D9A-56D31E1B4F45}"/>
    <dgm:cxn modelId="{2E96D407-C665-4171-A3BE-4248446B1FEA}" type="presOf" srcId="{A6F10309-F0CB-4224-B121-77ACDBCA147A}" destId="{0D655D90-6CAA-4804-9869-73725FA0A34F}" srcOrd="0" destOrd="0" presId="urn:microsoft.com/office/officeart/2005/8/layout/vList2"/>
    <dgm:cxn modelId="{1AD6CD0F-5B4C-4144-9690-CD4CE7B343CF}" type="presOf" srcId="{8A6061F7-BC93-4F23-807A-6DC195BDBB99}" destId="{E4BD67F7-39C8-4C42-8C84-7668B4BC2118}" srcOrd="0" destOrd="0" presId="urn:microsoft.com/office/officeart/2005/8/layout/vList2"/>
    <dgm:cxn modelId="{8363561A-ABB9-4DDA-ACAE-FEB91EBEC0F8}" srcId="{E37FBFBD-2B6D-4BF8-A4EF-9D3C759DB3C9}" destId="{45C75FFC-90B1-44B5-BAC4-B3BCCEFE38DD}" srcOrd="5" destOrd="0" parTransId="{19D5ED01-9480-47B0-A1E3-8C10E05F8D57}" sibTransId="{4F5BC0B2-9509-4B85-AE57-A83743B8D8F8}"/>
    <dgm:cxn modelId="{565D171D-6E07-403B-BE5D-733D423C7450}" srcId="{E37FBFBD-2B6D-4BF8-A4EF-9D3C759DB3C9}" destId="{A1C91552-7364-4F41-B613-FAB91D34A34D}" srcOrd="2" destOrd="0" parTransId="{1582D201-C3D7-4F74-A44B-412EB518459C}" sibTransId="{06588B8A-74D0-421C-88ED-BB976E60B4E6}"/>
    <dgm:cxn modelId="{F878E92C-A2DC-4C72-B297-E91EF5A107E1}" type="presOf" srcId="{A1C91552-7364-4F41-B613-FAB91D34A34D}" destId="{190885C0-CBFA-4982-8221-AF27303108DA}" srcOrd="0" destOrd="0" presId="urn:microsoft.com/office/officeart/2005/8/layout/vList2"/>
    <dgm:cxn modelId="{4D90863B-39B2-411A-9E8B-0D7D1CDADD31}" srcId="{E37FBFBD-2B6D-4BF8-A4EF-9D3C759DB3C9}" destId="{8A6061F7-BC93-4F23-807A-6DC195BDBB99}" srcOrd="1" destOrd="0" parTransId="{4B58C73C-5A42-45F1-9C84-4F62C97E4C0F}" sibTransId="{7FF0A37E-5883-4DC1-8D5B-C288C134B3A0}"/>
    <dgm:cxn modelId="{1B728266-9AD7-4A44-A4DB-1004DC708236}" type="presOf" srcId="{308568D2-13B8-497F-A50F-EF3AB395E097}" destId="{197F21E7-69EF-4554-8B08-E1132133DCE7}" srcOrd="0" destOrd="0" presId="urn:microsoft.com/office/officeart/2005/8/layout/vList2"/>
    <dgm:cxn modelId="{56D5515A-BBBD-4775-BD26-25A3CDB03578}" srcId="{E37FBFBD-2B6D-4BF8-A4EF-9D3C759DB3C9}" destId="{308568D2-13B8-497F-A50F-EF3AB395E097}" srcOrd="6" destOrd="0" parTransId="{39EA6B6A-073F-4225-8222-FC9C9614E66B}" sibTransId="{AEFCD362-A700-4E44-9543-0CA938569E5A}"/>
    <dgm:cxn modelId="{0F7A678F-A0FA-4091-8C8A-1998E77B6649}" type="presOf" srcId="{5E7C3C44-6C58-456E-A7AB-314895A5836F}" destId="{634A5B1F-9599-42B4-8759-C21E951C542E}" srcOrd="0" destOrd="0" presId="urn:microsoft.com/office/officeart/2005/8/layout/vList2"/>
    <dgm:cxn modelId="{1A258595-8BD4-4269-8038-85DF8B1F0BB3}" type="presOf" srcId="{43A0706F-C9EB-43AF-989C-78D84FFAA6D8}" destId="{2A0F8AD1-B059-46AD-B06D-04A6148A36FB}" srcOrd="0" destOrd="0" presId="urn:microsoft.com/office/officeart/2005/8/layout/vList2"/>
    <dgm:cxn modelId="{FDF236A0-8D3C-4460-93DA-655CAE580CAE}" srcId="{E37FBFBD-2B6D-4BF8-A4EF-9D3C759DB3C9}" destId="{A6F10309-F0CB-4224-B121-77ACDBCA147A}" srcOrd="7" destOrd="0" parTransId="{987857D2-1966-472F-A6A1-BA2E934BBB56}" sibTransId="{AE6F0304-0EE2-4407-B1CD-CDDB4C74E818}"/>
    <dgm:cxn modelId="{2C550AA2-4D59-4D9D-A790-9B652FBEC0BF}" type="presOf" srcId="{45C75FFC-90B1-44B5-BAC4-B3BCCEFE38DD}" destId="{085C1B73-48C7-4D2B-A797-22054EC11CF7}" srcOrd="0" destOrd="0" presId="urn:microsoft.com/office/officeart/2005/8/layout/vList2"/>
    <dgm:cxn modelId="{962584FA-19C0-4E46-9CB4-5FFBD363F697}" srcId="{E37FBFBD-2B6D-4BF8-A4EF-9D3C759DB3C9}" destId="{5E7C3C44-6C58-456E-A7AB-314895A5836F}" srcOrd="3" destOrd="0" parTransId="{5916CA8C-8737-4DB8-9B88-33D4C67E43BF}" sibTransId="{0F155D4A-DFB5-464E-9AF9-DCB140353A35}"/>
    <dgm:cxn modelId="{862D02FE-D086-4C51-8D8C-500FE6489A71}" type="presOf" srcId="{E37FBFBD-2B6D-4BF8-A4EF-9D3C759DB3C9}" destId="{91BF6B97-B053-4BDE-9DB0-E878C837F182}" srcOrd="0" destOrd="0" presId="urn:microsoft.com/office/officeart/2005/8/layout/vList2"/>
    <dgm:cxn modelId="{F627B64A-6252-4FAC-9035-8E89335E79F3}" type="presParOf" srcId="{91BF6B97-B053-4BDE-9DB0-E878C837F182}" destId="{2A0F8AD1-B059-46AD-B06D-04A6148A36FB}" srcOrd="0" destOrd="0" presId="urn:microsoft.com/office/officeart/2005/8/layout/vList2"/>
    <dgm:cxn modelId="{7591EB08-2073-4183-9991-B8CFFEAFD9C9}" type="presParOf" srcId="{91BF6B97-B053-4BDE-9DB0-E878C837F182}" destId="{5735D143-4D50-4F14-BD7C-73FDE9732B45}" srcOrd="1" destOrd="0" presId="urn:microsoft.com/office/officeart/2005/8/layout/vList2"/>
    <dgm:cxn modelId="{42E5109C-3773-4903-B68E-DE52A9042EF6}" type="presParOf" srcId="{91BF6B97-B053-4BDE-9DB0-E878C837F182}" destId="{E4BD67F7-39C8-4C42-8C84-7668B4BC2118}" srcOrd="2" destOrd="0" presId="urn:microsoft.com/office/officeart/2005/8/layout/vList2"/>
    <dgm:cxn modelId="{05960F96-B96C-47E6-97B9-88E547AB5F49}" type="presParOf" srcId="{91BF6B97-B053-4BDE-9DB0-E878C837F182}" destId="{60F5F236-8261-4894-BAEA-46A1A0AD1205}" srcOrd="3" destOrd="0" presId="urn:microsoft.com/office/officeart/2005/8/layout/vList2"/>
    <dgm:cxn modelId="{33F3A955-83CD-46B3-9EA4-B9E3422B949E}" type="presParOf" srcId="{91BF6B97-B053-4BDE-9DB0-E878C837F182}" destId="{190885C0-CBFA-4982-8221-AF27303108DA}" srcOrd="4" destOrd="0" presId="urn:microsoft.com/office/officeart/2005/8/layout/vList2"/>
    <dgm:cxn modelId="{E32CD054-77D3-4F62-841F-7A7B54638A14}" type="presParOf" srcId="{91BF6B97-B053-4BDE-9DB0-E878C837F182}" destId="{11BF1570-E2DE-434E-AA8A-7166E5836516}" srcOrd="5" destOrd="0" presId="urn:microsoft.com/office/officeart/2005/8/layout/vList2"/>
    <dgm:cxn modelId="{4F244B9A-3E2C-4EA7-8C58-3E6810D8AAAE}" type="presParOf" srcId="{91BF6B97-B053-4BDE-9DB0-E878C837F182}" destId="{634A5B1F-9599-42B4-8759-C21E951C542E}" srcOrd="6" destOrd="0" presId="urn:microsoft.com/office/officeart/2005/8/layout/vList2"/>
    <dgm:cxn modelId="{677E6E5B-CB46-4D83-A2A5-A524E5544A14}" type="presParOf" srcId="{91BF6B97-B053-4BDE-9DB0-E878C837F182}" destId="{C8940C07-7AE3-466A-9E73-AB418BE86022}" srcOrd="7" destOrd="0" presId="urn:microsoft.com/office/officeart/2005/8/layout/vList2"/>
    <dgm:cxn modelId="{02F33573-49CF-4F07-AEFE-1A734152CF1B}" type="presParOf" srcId="{91BF6B97-B053-4BDE-9DB0-E878C837F182}" destId="{2076405C-208B-4D31-8DC0-F4570EFC21FF}" srcOrd="8" destOrd="0" presId="urn:microsoft.com/office/officeart/2005/8/layout/vList2"/>
    <dgm:cxn modelId="{2AFB8304-977A-41A5-B15D-2133915D3FD8}" type="presParOf" srcId="{91BF6B97-B053-4BDE-9DB0-E878C837F182}" destId="{12C10664-5F13-4EB6-9C37-4FCFA5C0A1D7}" srcOrd="9" destOrd="0" presId="urn:microsoft.com/office/officeart/2005/8/layout/vList2"/>
    <dgm:cxn modelId="{527841F3-22E1-4C2F-9DC5-B80A5339C337}" type="presParOf" srcId="{91BF6B97-B053-4BDE-9DB0-E878C837F182}" destId="{085C1B73-48C7-4D2B-A797-22054EC11CF7}" srcOrd="10" destOrd="0" presId="urn:microsoft.com/office/officeart/2005/8/layout/vList2"/>
    <dgm:cxn modelId="{D766B02E-3EDF-4D8B-82C8-B8A9874CFE70}" type="presParOf" srcId="{91BF6B97-B053-4BDE-9DB0-E878C837F182}" destId="{0B6F1E11-B84B-4734-9CF9-6F0FB0F22CF9}" srcOrd="11" destOrd="0" presId="urn:microsoft.com/office/officeart/2005/8/layout/vList2"/>
    <dgm:cxn modelId="{E492EED8-9093-45EF-8958-52F5A5B0C6B4}" type="presParOf" srcId="{91BF6B97-B053-4BDE-9DB0-E878C837F182}" destId="{197F21E7-69EF-4554-8B08-E1132133DCE7}" srcOrd="12" destOrd="0" presId="urn:microsoft.com/office/officeart/2005/8/layout/vList2"/>
    <dgm:cxn modelId="{5CECECC5-3CE4-4AAF-94A4-D258664CB007}" type="presParOf" srcId="{91BF6B97-B053-4BDE-9DB0-E878C837F182}" destId="{544DFE95-7BF7-46DC-8AE3-4F42AF706A68}" srcOrd="13" destOrd="0" presId="urn:microsoft.com/office/officeart/2005/8/layout/vList2"/>
    <dgm:cxn modelId="{868CE8EC-22A9-41B8-AB98-B558CDB29FA1}" type="presParOf" srcId="{91BF6B97-B053-4BDE-9DB0-E878C837F182}" destId="{0D655D90-6CAA-4804-9869-73725FA0A34F}"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FEBA6-7E5A-46B4-A8AE-D635C8CC5B15}">
      <dsp:nvSpPr>
        <dsp:cNvPr id="0" name=""/>
        <dsp:cNvSpPr/>
      </dsp:nvSpPr>
      <dsp:spPr>
        <a:xfrm>
          <a:off x="1900200" y="44498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0F5D0-7673-456F-9759-9D478FE34DE4}">
      <dsp:nvSpPr>
        <dsp:cNvPr id="0" name=""/>
        <dsp:cNvSpPr/>
      </dsp:nvSpPr>
      <dsp:spPr>
        <a:xfrm>
          <a:off x="712199" y="28591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t-BR" sz="1500" b="1" kern="1200"/>
            <a:t>Conexão</a:t>
          </a:r>
          <a:r>
            <a:rPr lang="pt-BR" sz="1500" kern="1200"/>
            <a:t> é quando eu estou conectado a uma pessoa, vice-versa.</a:t>
          </a:r>
          <a:endParaRPr lang="en-US" sz="1500" kern="1200"/>
        </a:p>
      </dsp:txBody>
      <dsp:txXfrm>
        <a:off x="712199" y="2859143"/>
        <a:ext cx="4320000" cy="720000"/>
      </dsp:txXfrm>
    </dsp:sp>
    <dsp:sp modelId="{943CEE8D-5637-4B7A-BC29-65FA629E9AD1}">
      <dsp:nvSpPr>
        <dsp:cNvPr id="0" name=""/>
        <dsp:cNvSpPr/>
      </dsp:nvSpPr>
      <dsp:spPr>
        <a:xfrm>
          <a:off x="6976200" y="44498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BB0FC-1DF0-4EED-A426-36C2A0D20B84}">
      <dsp:nvSpPr>
        <dsp:cNvPr id="0" name=""/>
        <dsp:cNvSpPr/>
      </dsp:nvSpPr>
      <dsp:spPr>
        <a:xfrm>
          <a:off x="5788200" y="28591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pt-BR" sz="1500" b="1" kern="1200"/>
            <a:t>Interconexão</a:t>
          </a:r>
          <a:r>
            <a:rPr lang="pt-BR" sz="1500" kern="1200"/>
            <a:t> é quando eu estou conectado com uma pessoa e com os contatos e elos desta pessoa, vice-versa. </a:t>
          </a:r>
          <a:endParaRPr lang="en-US" sz="1500" kern="1200"/>
        </a:p>
      </dsp:txBody>
      <dsp:txXfrm>
        <a:off x="5788200" y="28591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4A5D5-5F13-41E1-B422-78AE2178AD67}">
      <dsp:nvSpPr>
        <dsp:cNvPr id="0" name=""/>
        <dsp:cNvSpPr/>
      </dsp:nvSpPr>
      <dsp:spPr>
        <a:xfrm>
          <a:off x="0" y="0"/>
          <a:ext cx="8500395" cy="7678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pt-BR" sz="1400" kern="1200" dirty="0"/>
            <a:t>Surgimento da web popular nos anos 1990.</a:t>
          </a:r>
          <a:endParaRPr lang="en-US" sz="1400" kern="1200" dirty="0"/>
        </a:p>
      </dsp:txBody>
      <dsp:txXfrm>
        <a:off x="22491" y="22491"/>
        <a:ext cx="7581937" cy="722908"/>
      </dsp:txXfrm>
    </dsp:sp>
    <dsp:sp modelId="{A5ADD8C7-514A-440C-B637-E2CDCB78D54B}">
      <dsp:nvSpPr>
        <dsp:cNvPr id="0" name=""/>
        <dsp:cNvSpPr/>
      </dsp:nvSpPr>
      <dsp:spPr>
        <a:xfrm>
          <a:off x="634769" y="874542"/>
          <a:ext cx="8500395" cy="7678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pt-BR" sz="1400" kern="1200" dirty="0"/>
            <a:t>E-mails e plataformas de bate-papo são as primeiras formas de relacionamento no ciberespaço.</a:t>
          </a:r>
          <a:endParaRPr lang="en-US" sz="1400" kern="1200" dirty="0"/>
        </a:p>
      </dsp:txBody>
      <dsp:txXfrm>
        <a:off x="657260" y="897033"/>
        <a:ext cx="7321514" cy="722908"/>
      </dsp:txXfrm>
    </dsp:sp>
    <dsp:sp modelId="{0C43685A-D3D9-41E2-9AD9-FA9F9733A71D}">
      <dsp:nvSpPr>
        <dsp:cNvPr id="0" name=""/>
        <dsp:cNvSpPr/>
      </dsp:nvSpPr>
      <dsp:spPr>
        <a:xfrm>
          <a:off x="1269539" y="1749084"/>
          <a:ext cx="8500395" cy="7678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pt-BR" sz="1400" kern="1200" dirty="0"/>
            <a:t>O propósito da rede social foi de levar para online os laços de amizades criados no ambiente offline, depois ampliaram as interconexões a partir de afinidades em comum (grupos).</a:t>
          </a:r>
          <a:endParaRPr lang="en-US" sz="1400" kern="1200" dirty="0"/>
        </a:p>
      </dsp:txBody>
      <dsp:txXfrm>
        <a:off x="1292030" y="1771575"/>
        <a:ext cx="7321514" cy="722908"/>
      </dsp:txXfrm>
    </dsp:sp>
    <dsp:sp modelId="{3955DA32-3A02-4CBF-83E9-24A675ED0DD0}">
      <dsp:nvSpPr>
        <dsp:cNvPr id="0" name=""/>
        <dsp:cNvSpPr/>
      </dsp:nvSpPr>
      <dsp:spPr>
        <a:xfrm>
          <a:off x="1904309" y="2623626"/>
          <a:ext cx="8500395" cy="7678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pt-BR" sz="1400" kern="1200"/>
            <a:t>Durante o período de 1997 e 2002 várias redes sociais foram criadas.</a:t>
          </a:r>
          <a:endParaRPr lang="en-US" sz="1400" kern="1200"/>
        </a:p>
      </dsp:txBody>
      <dsp:txXfrm>
        <a:off x="1926800" y="2646117"/>
        <a:ext cx="7321514" cy="722908"/>
      </dsp:txXfrm>
    </dsp:sp>
    <dsp:sp modelId="{E166BF5D-7D83-4B63-AC05-209019D0B0E7}">
      <dsp:nvSpPr>
        <dsp:cNvPr id="0" name=""/>
        <dsp:cNvSpPr/>
      </dsp:nvSpPr>
      <dsp:spPr>
        <a:xfrm>
          <a:off x="2539079" y="3498169"/>
          <a:ext cx="8500395" cy="7678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pt-BR" sz="1400" kern="1200"/>
            <a:t>Web 2,0 segunda geração de comunicação surgiu em 2004, permitindo a criação de mais recursos. Período em que o mercado das redes sociais ganhou bastante notoriedade.</a:t>
          </a:r>
          <a:endParaRPr lang="en-US" sz="1400" kern="1200"/>
        </a:p>
      </dsp:txBody>
      <dsp:txXfrm>
        <a:off x="2561570" y="3520660"/>
        <a:ext cx="7321514" cy="722908"/>
      </dsp:txXfrm>
    </dsp:sp>
    <dsp:sp modelId="{8816C458-1F0C-4039-BCBA-7B0B0AC7130D}">
      <dsp:nvSpPr>
        <dsp:cNvPr id="0" name=""/>
        <dsp:cNvSpPr/>
      </dsp:nvSpPr>
      <dsp:spPr>
        <a:xfrm>
          <a:off x="8001266" y="560986"/>
          <a:ext cx="499129" cy="4991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13570" y="560986"/>
        <a:ext cx="274521" cy="375595"/>
      </dsp:txXfrm>
    </dsp:sp>
    <dsp:sp modelId="{DDE339B5-CB2A-4E1D-B5C5-1BD353675E91}">
      <dsp:nvSpPr>
        <dsp:cNvPr id="0" name=""/>
        <dsp:cNvSpPr/>
      </dsp:nvSpPr>
      <dsp:spPr>
        <a:xfrm>
          <a:off x="8636036" y="1435529"/>
          <a:ext cx="499129" cy="4991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748340" y="1435529"/>
        <a:ext cx="274521" cy="375595"/>
      </dsp:txXfrm>
    </dsp:sp>
    <dsp:sp modelId="{D4A9AC60-5580-444C-AA24-CD216770CBB9}">
      <dsp:nvSpPr>
        <dsp:cNvPr id="0" name=""/>
        <dsp:cNvSpPr/>
      </dsp:nvSpPr>
      <dsp:spPr>
        <a:xfrm>
          <a:off x="9270806" y="2297273"/>
          <a:ext cx="499129" cy="4991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383110" y="2297273"/>
        <a:ext cx="274521" cy="375595"/>
      </dsp:txXfrm>
    </dsp:sp>
    <dsp:sp modelId="{F03554FC-C15A-4B31-9A81-2A761A4F6044}">
      <dsp:nvSpPr>
        <dsp:cNvPr id="0" name=""/>
        <dsp:cNvSpPr/>
      </dsp:nvSpPr>
      <dsp:spPr>
        <a:xfrm>
          <a:off x="9905576" y="3180347"/>
          <a:ext cx="499129" cy="49912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0017880" y="3180347"/>
        <a:ext cx="274521" cy="3755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134CE-4219-4F48-820D-FEE01A7AA842}">
      <dsp:nvSpPr>
        <dsp:cNvPr id="0" name=""/>
        <dsp:cNvSpPr/>
      </dsp:nvSpPr>
      <dsp:spPr>
        <a:xfrm>
          <a:off x="464939"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Plataformas de mídia social para destacar quando fotos de pessoas foram manipuladas digitalmente.</a:t>
          </a:r>
          <a:endParaRPr lang="en-US" sz="1700" kern="1200" dirty="0"/>
        </a:p>
      </dsp:txBody>
      <dsp:txXfrm>
        <a:off x="464939" y="3050"/>
        <a:ext cx="3090788" cy="1854472"/>
      </dsp:txXfrm>
    </dsp:sp>
    <dsp:sp modelId="{6A2E4356-61BB-4E9A-8EED-9AEFBE344C06}">
      <dsp:nvSpPr>
        <dsp:cNvPr id="0" name=""/>
        <dsp:cNvSpPr/>
      </dsp:nvSpPr>
      <dsp:spPr>
        <a:xfrm>
          <a:off x="3864805"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Aplicação dos Princípios Padrão de Informação às informações de saúde publicadas nas mídias sociais.</a:t>
          </a:r>
          <a:endParaRPr lang="en-US" sz="1700" kern="1200" dirty="0"/>
        </a:p>
      </dsp:txBody>
      <dsp:txXfrm>
        <a:off x="3864805" y="3050"/>
        <a:ext cx="3090788" cy="1854472"/>
      </dsp:txXfrm>
    </dsp:sp>
    <dsp:sp modelId="{B60D02AC-2ADE-4EC2-BA00-D83582D1C665}">
      <dsp:nvSpPr>
        <dsp:cNvPr id="0" name=""/>
        <dsp:cNvSpPr/>
      </dsp:nvSpPr>
      <dsp:spPr>
        <a:xfrm>
          <a:off x="7264672"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Uso seguro de mídia social a ser ensinado durante a educação nas escolas.</a:t>
          </a:r>
          <a:endParaRPr lang="en-US" sz="1700" kern="1200" dirty="0"/>
        </a:p>
      </dsp:txBody>
      <dsp:txXfrm>
        <a:off x="7264672" y="3050"/>
        <a:ext cx="3090788" cy="1854472"/>
      </dsp:txXfrm>
    </dsp:sp>
    <dsp:sp modelId="{872539C4-3492-450E-8ECE-175279028495}">
      <dsp:nvSpPr>
        <dsp:cNvPr id="0" name=""/>
        <dsp:cNvSpPr/>
      </dsp:nvSpPr>
      <dsp:spPr>
        <a:xfrm>
          <a:off x="464939"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Plataformas de mídia social para identificar usuários que podem estar sofrendo de problemas de saúde mental por meio de suas postagens e sinalizar discretamente para apoiar.</a:t>
          </a:r>
          <a:endParaRPr lang="en-US" sz="1700" kern="1200" dirty="0"/>
        </a:p>
      </dsp:txBody>
      <dsp:txXfrm>
        <a:off x="464939" y="2166601"/>
        <a:ext cx="3090788" cy="1854472"/>
      </dsp:txXfrm>
    </dsp:sp>
    <dsp:sp modelId="{27FF523E-4C2B-47D3-B9BF-E0F428412DF4}">
      <dsp:nvSpPr>
        <dsp:cNvPr id="0" name=""/>
        <dsp:cNvSpPr/>
      </dsp:nvSpPr>
      <dsp:spPr>
        <a:xfrm>
          <a:off x="3864805"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Jovens trabalhadores e outros profissionais que se envolvem com jovens para ter um componente de mídia digital (incluindo social) .</a:t>
          </a:r>
          <a:endParaRPr lang="en-US" sz="1700" kern="1200" dirty="0"/>
        </a:p>
      </dsp:txBody>
      <dsp:txXfrm>
        <a:off x="3864805" y="2166601"/>
        <a:ext cx="3090788" cy="1854472"/>
      </dsp:txXfrm>
    </dsp:sp>
    <dsp:sp modelId="{D43336F0-0915-4459-9A54-B6ED7D88BE34}">
      <dsp:nvSpPr>
        <dsp:cNvPr id="0" name=""/>
        <dsp:cNvSpPr/>
      </dsp:nvSpPr>
      <dsp:spPr>
        <a:xfrm>
          <a:off x="7264672"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 Mais pesquisas a serem realizadas sobre os efeitos das mídias sociais na saúde mental dos jovens.</a:t>
          </a:r>
          <a:endParaRPr lang="en-US" sz="1700" kern="1200" dirty="0"/>
        </a:p>
      </dsp:txBody>
      <dsp:txXfrm>
        <a:off x="7264672" y="2166601"/>
        <a:ext cx="3090788" cy="18544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E8778-1E63-4F1A-BC1E-05BFFCEF56AF}">
      <dsp:nvSpPr>
        <dsp:cNvPr id="0" name=""/>
        <dsp:cNvSpPr/>
      </dsp:nvSpPr>
      <dsp:spPr>
        <a:xfrm>
          <a:off x="0" y="2130579"/>
          <a:ext cx="10820400" cy="139789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pt-BR" sz="2300" kern="1200" dirty="0"/>
            <a:t>Muito diferente da forma que acontecia antes da popularização das Redes Sociais, onde as pessoas só teriam acesso a essa informação quando ela saísse nos jornais ou passasse na TV.</a:t>
          </a:r>
          <a:endParaRPr lang="en-US" sz="2300" kern="1200" dirty="0"/>
        </a:p>
      </dsp:txBody>
      <dsp:txXfrm>
        <a:off x="0" y="2130579"/>
        <a:ext cx="10820400" cy="1397890"/>
      </dsp:txXfrm>
    </dsp:sp>
    <dsp:sp modelId="{BF900CD8-7F65-41AD-BD96-476681D23F5B}">
      <dsp:nvSpPr>
        <dsp:cNvPr id="0" name=""/>
        <dsp:cNvSpPr/>
      </dsp:nvSpPr>
      <dsp:spPr>
        <a:xfrm rot="10800000">
          <a:off x="0" y="1591"/>
          <a:ext cx="10820400" cy="2149955"/>
        </a:xfrm>
        <a:prstGeom prst="upArrowCallou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pt-BR" sz="2300" kern="1200"/>
            <a:t>Atualmente quando ocorre um acontecimento relevante, ele está quase que instantaneamente nos Trending Topcs do Twitter, nos recomendados do Instagram e em vídeos sensacionalistas do Youtube. </a:t>
          </a:r>
          <a:endParaRPr lang="en-US" sz="2300" kern="1200"/>
        </a:p>
      </dsp:txBody>
      <dsp:txXfrm rot="10800000">
        <a:off x="0" y="1591"/>
        <a:ext cx="10820400" cy="1396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6A5B-A34A-4337-933D-C55F0B7E8610}">
      <dsp:nvSpPr>
        <dsp:cNvPr id="0" name=""/>
        <dsp:cNvSpPr/>
      </dsp:nvSpPr>
      <dsp:spPr>
        <a:xfrm>
          <a:off x="0" y="115104"/>
          <a:ext cx="6403994" cy="1576826"/>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a:t>Diversas redes podem ser utilizadas para divulgação de produtos e serviços. </a:t>
          </a:r>
          <a:endParaRPr lang="en-US" sz="2200" kern="1200"/>
        </a:p>
      </dsp:txBody>
      <dsp:txXfrm>
        <a:off x="76974" y="192078"/>
        <a:ext cx="6250046" cy="1422878"/>
      </dsp:txXfrm>
    </dsp:sp>
    <dsp:sp modelId="{A16E6F2C-F940-4188-8AD1-9ED5C1705208}">
      <dsp:nvSpPr>
        <dsp:cNvPr id="0" name=""/>
        <dsp:cNvSpPr/>
      </dsp:nvSpPr>
      <dsp:spPr>
        <a:xfrm>
          <a:off x="0" y="1755291"/>
          <a:ext cx="6403994" cy="1576826"/>
        </a:xfrm>
        <a:prstGeom prst="roundRect">
          <a:avLst/>
        </a:prstGeom>
        <a:gradFill rotWithShape="0">
          <a:gsLst>
            <a:gs pos="0">
              <a:schemeClr val="accent5">
                <a:hueOff val="-528295"/>
                <a:satOff val="-5900"/>
                <a:lumOff val="-392"/>
                <a:alphaOff val="0"/>
                <a:tint val="96000"/>
                <a:satMod val="100000"/>
                <a:lumMod val="104000"/>
              </a:schemeClr>
            </a:gs>
            <a:gs pos="78000">
              <a:schemeClr val="accent5">
                <a:hueOff val="-528295"/>
                <a:satOff val="-5900"/>
                <a:lumOff val="-392"/>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a:t>Desde um anúncio do Mac Donald’s no Youtube, até uma página no Facebook para uma barbearia local.</a:t>
          </a:r>
          <a:endParaRPr lang="en-US" sz="2200" kern="1200"/>
        </a:p>
      </dsp:txBody>
      <dsp:txXfrm>
        <a:off x="76974" y="1832265"/>
        <a:ext cx="6250046" cy="1422878"/>
      </dsp:txXfrm>
    </dsp:sp>
    <dsp:sp modelId="{E9C0DBB0-EC77-47C3-80EC-4F023F6AC1A3}">
      <dsp:nvSpPr>
        <dsp:cNvPr id="0" name=""/>
        <dsp:cNvSpPr/>
      </dsp:nvSpPr>
      <dsp:spPr>
        <a:xfrm>
          <a:off x="0" y="3395477"/>
          <a:ext cx="6403994" cy="1576826"/>
        </a:xfrm>
        <a:prstGeom prst="roundRect">
          <a:avLst/>
        </a:prstGeom>
        <a:gradFill rotWithShape="0">
          <a:gsLst>
            <a:gs pos="0">
              <a:schemeClr val="accent5">
                <a:hueOff val="-1056591"/>
                <a:satOff val="-11799"/>
                <a:lumOff val="-784"/>
                <a:alphaOff val="0"/>
                <a:tint val="96000"/>
                <a:satMod val="100000"/>
                <a:lumMod val="104000"/>
              </a:schemeClr>
            </a:gs>
            <a:gs pos="78000">
              <a:schemeClr val="accent5">
                <a:hueOff val="-1056591"/>
                <a:satOff val="-11799"/>
                <a:lumOff val="-78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a:t>As redes sociais tem auxiliam muito na divulgação dos mais variados negócios, além de serem uma excelente ferramenta para quem deseja encontra-los.</a:t>
          </a:r>
          <a:endParaRPr lang="en-US" sz="2200" kern="1200"/>
        </a:p>
      </dsp:txBody>
      <dsp:txXfrm>
        <a:off x="76974" y="3472451"/>
        <a:ext cx="6250046" cy="14228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86EAC-7C66-467D-8769-D09880F81217}">
      <dsp:nvSpPr>
        <dsp:cNvPr id="0" name=""/>
        <dsp:cNvSpPr/>
      </dsp:nvSpPr>
      <dsp:spPr>
        <a:xfrm>
          <a:off x="3170" y="130347"/>
          <a:ext cx="2514897" cy="150893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Garantia de maior visibilidade</a:t>
          </a:r>
          <a:endParaRPr lang="en-US" sz="2000" kern="1200" dirty="0"/>
        </a:p>
      </dsp:txBody>
      <dsp:txXfrm>
        <a:off x="3170" y="130347"/>
        <a:ext cx="2514897" cy="1508938"/>
      </dsp:txXfrm>
    </dsp:sp>
    <dsp:sp modelId="{A7ACA73C-BCD1-4A97-A109-C29B1BE750EE}">
      <dsp:nvSpPr>
        <dsp:cNvPr id="0" name=""/>
        <dsp:cNvSpPr/>
      </dsp:nvSpPr>
      <dsp:spPr>
        <a:xfrm>
          <a:off x="2769557" y="130347"/>
          <a:ext cx="2514897" cy="1508938"/>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Detecção e alcance de público</a:t>
          </a:r>
          <a:endParaRPr lang="en-US" sz="2000" kern="1200" dirty="0"/>
        </a:p>
      </dsp:txBody>
      <dsp:txXfrm>
        <a:off x="2769557" y="130347"/>
        <a:ext cx="2514897" cy="1508938"/>
      </dsp:txXfrm>
    </dsp:sp>
    <dsp:sp modelId="{39263C4A-F9E9-41A5-AAB7-440F625A5B9D}">
      <dsp:nvSpPr>
        <dsp:cNvPr id="0" name=""/>
        <dsp:cNvSpPr/>
      </dsp:nvSpPr>
      <dsp:spPr>
        <a:xfrm>
          <a:off x="5535944" y="130347"/>
          <a:ext cx="2514897" cy="1508938"/>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Preços interessantes para todos os tipos de empresas</a:t>
          </a:r>
          <a:endParaRPr lang="en-US" sz="2000" kern="1200" dirty="0"/>
        </a:p>
      </dsp:txBody>
      <dsp:txXfrm>
        <a:off x="5535944" y="130347"/>
        <a:ext cx="2514897" cy="1508938"/>
      </dsp:txXfrm>
    </dsp:sp>
    <dsp:sp modelId="{B0F988B6-E84C-47E3-B3D6-0612617D0B98}">
      <dsp:nvSpPr>
        <dsp:cNvPr id="0" name=""/>
        <dsp:cNvSpPr/>
      </dsp:nvSpPr>
      <dsp:spPr>
        <a:xfrm>
          <a:off x="8302332" y="130347"/>
          <a:ext cx="2514897" cy="1508938"/>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Métrica de engajamento , e maior proximidade com o Público</a:t>
          </a:r>
          <a:endParaRPr lang="en-US" sz="2000" kern="1200" dirty="0"/>
        </a:p>
      </dsp:txBody>
      <dsp:txXfrm>
        <a:off x="8302332" y="130347"/>
        <a:ext cx="2514897" cy="1508938"/>
      </dsp:txXfrm>
    </dsp:sp>
    <dsp:sp modelId="{B842E075-09E8-4B39-AC7F-7534CA73058D}">
      <dsp:nvSpPr>
        <dsp:cNvPr id="0" name=""/>
        <dsp:cNvSpPr/>
      </dsp:nvSpPr>
      <dsp:spPr>
        <a:xfrm>
          <a:off x="1386363" y="1890775"/>
          <a:ext cx="2514897" cy="1508938"/>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Alcançar novas audiências</a:t>
          </a:r>
          <a:endParaRPr lang="en-US" sz="2000" kern="1200" dirty="0"/>
        </a:p>
      </dsp:txBody>
      <dsp:txXfrm>
        <a:off x="1386363" y="1890775"/>
        <a:ext cx="2514897" cy="1508938"/>
      </dsp:txXfrm>
    </dsp:sp>
    <dsp:sp modelId="{D6A74728-73EE-48E6-8548-180D1155FA8C}">
      <dsp:nvSpPr>
        <dsp:cNvPr id="0" name=""/>
        <dsp:cNvSpPr/>
      </dsp:nvSpPr>
      <dsp:spPr>
        <a:xfrm>
          <a:off x="4152751" y="1890775"/>
          <a:ext cx="2514897" cy="150893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Aumentar os acessos</a:t>
          </a:r>
          <a:endParaRPr lang="en-US" sz="2000" kern="1200" dirty="0"/>
        </a:p>
      </dsp:txBody>
      <dsp:txXfrm>
        <a:off x="4152751" y="1890775"/>
        <a:ext cx="2514897" cy="1508938"/>
      </dsp:txXfrm>
    </dsp:sp>
    <dsp:sp modelId="{C721CDD1-0B9E-4613-BBB6-7D280E6021D5}">
      <dsp:nvSpPr>
        <dsp:cNvPr id="0" name=""/>
        <dsp:cNvSpPr/>
      </dsp:nvSpPr>
      <dsp:spPr>
        <a:xfrm>
          <a:off x="6919138" y="1890775"/>
          <a:ext cx="2514897" cy="1508938"/>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t>Mais vendas</a:t>
          </a:r>
          <a:endParaRPr lang="en-US" sz="2000" kern="1200" dirty="0"/>
        </a:p>
      </dsp:txBody>
      <dsp:txXfrm>
        <a:off x="6919138" y="1890775"/>
        <a:ext cx="2514897" cy="15089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5ADD2-9237-4832-BA8B-0FF0CF8A6BEB}">
      <dsp:nvSpPr>
        <dsp:cNvPr id="0" name=""/>
        <dsp:cNvSpPr/>
      </dsp:nvSpPr>
      <dsp:spPr>
        <a:xfrm>
          <a:off x="464939"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CPC – Custo por Clique</a:t>
          </a:r>
        </a:p>
        <a:p>
          <a:pPr marL="0" lvl="0" indent="0" algn="ctr" defTabSz="711200">
            <a:lnSpc>
              <a:spcPct val="90000"/>
            </a:lnSpc>
            <a:spcBef>
              <a:spcPct val="0"/>
            </a:spcBef>
            <a:spcAft>
              <a:spcPct val="35000"/>
            </a:spcAft>
            <a:buNone/>
          </a:pPr>
          <a:r>
            <a:rPr lang="pt-BR" sz="1600" kern="1200" dirty="0"/>
            <a:t>O anunciante define o preço por cada clique no seu anúncio.</a:t>
          </a:r>
          <a:endParaRPr lang="en-US" sz="1600" kern="1200" dirty="0"/>
        </a:p>
      </dsp:txBody>
      <dsp:txXfrm>
        <a:off x="464939" y="3050"/>
        <a:ext cx="3090788" cy="1854472"/>
      </dsp:txXfrm>
    </dsp:sp>
    <dsp:sp modelId="{716EB367-7BEA-45C4-A985-F91FFF8472BF}">
      <dsp:nvSpPr>
        <dsp:cNvPr id="0" name=""/>
        <dsp:cNvSpPr/>
      </dsp:nvSpPr>
      <dsp:spPr>
        <a:xfrm>
          <a:off x="3864805"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CPM – Custo Por Mil impressões </a:t>
          </a:r>
        </a:p>
        <a:p>
          <a:pPr marL="0" lvl="0" indent="0" algn="ctr" defTabSz="711200">
            <a:lnSpc>
              <a:spcPct val="90000"/>
            </a:lnSpc>
            <a:spcBef>
              <a:spcPct val="0"/>
            </a:spcBef>
            <a:spcAft>
              <a:spcPct val="35000"/>
            </a:spcAft>
            <a:buNone/>
          </a:pPr>
          <a:r>
            <a:rPr lang="pt-BR" sz="1600" kern="1200" dirty="0"/>
            <a:t>O anunciante define o preço desejado por 1.000 visualizações do anúncio exibido.</a:t>
          </a:r>
          <a:endParaRPr lang="en-US" sz="1600" kern="1200" dirty="0"/>
        </a:p>
      </dsp:txBody>
      <dsp:txXfrm>
        <a:off x="3864805" y="3050"/>
        <a:ext cx="3090788" cy="1854472"/>
      </dsp:txXfrm>
    </dsp:sp>
    <dsp:sp modelId="{D45EE932-0F53-43DB-9007-8DF53BFB401F}">
      <dsp:nvSpPr>
        <dsp:cNvPr id="0" name=""/>
        <dsp:cNvSpPr/>
      </dsp:nvSpPr>
      <dsp:spPr>
        <a:xfrm>
          <a:off x="7264672"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CPA – Custo Por Aquisição </a:t>
          </a:r>
        </a:p>
        <a:p>
          <a:pPr marL="0" lvl="0" indent="0" algn="ctr" defTabSz="711200">
            <a:lnSpc>
              <a:spcPct val="90000"/>
            </a:lnSpc>
            <a:spcBef>
              <a:spcPct val="0"/>
            </a:spcBef>
            <a:spcAft>
              <a:spcPct val="35000"/>
            </a:spcAft>
            <a:buNone/>
          </a:pPr>
          <a:r>
            <a:rPr lang="pt-BR" sz="1600" kern="1200" dirty="0"/>
            <a:t>O anunciante define o valor que deseja pagar por uma conversão.</a:t>
          </a:r>
          <a:endParaRPr lang="en-US" sz="1600" kern="1200" dirty="0"/>
        </a:p>
      </dsp:txBody>
      <dsp:txXfrm>
        <a:off x="7264672" y="3050"/>
        <a:ext cx="3090788" cy="1854472"/>
      </dsp:txXfrm>
    </dsp:sp>
    <dsp:sp modelId="{5A0D3161-9110-4AEF-9805-3794A26DF8F5}">
      <dsp:nvSpPr>
        <dsp:cNvPr id="0" name=""/>
        <dsp:cNvSpPr/>
      </dsp:nvSpPr>
      <dsp:spPr>
        <a:xfrm>
          <a:off x="464939"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CPD – Custo Por Disparo </a:t>
          </a:r>
        </a:p>
        <a:p>
          <a:pPr marL="0" lvl="0" indent="0" algn="ctr" defTabSz="711200">
            <a:lnSpc>
              <a:spcPct val="90000"/>
            </a:lnSpc>
            <a:spcBef>
              <a:spcPct val="0"/>
            </a:spcBef>
            <a:spcAft>
              <a:spcPct val="35000"/>
            </a:spcAft>
            <a:buNone/>
          </a:pPr>
          <a:r>
            <a:rPr lang="pt-BR" sz="1600" kern="1200" dirty="0"/>
            <a:t>O anunciante define o valor que deseja pagar por cada disparo, comumente usado em campanhas de </a:t>
          </a:r>
          <a:r>
            <a:rPr lang="pt-BR" sz="1600" kern="1200" dirty="0" err="1"/>
            <a:t>Linkedin</a:t>
          </a:r>
          <a:r>
            <a:rPr lang="pt-BR" sz="1600" kern="1200" dirty="0"/>
            <a:t> </a:t>
          </a:r>
          <a:r>
            <a:rPr lang="pt-BR" sz="1600" kern="1200" dirty="0" err="1"/>
            <a:t>Ads</a:t>
          </a:r>
          <a:r>
            <a:rPr lang="pt-BR" sz="1600" kern="1200" dirty="0"/>
            <a:t> no formato </a:t>
          </a:r>
          <a:r>
            <a:rPr lang="pt-BR" sz="1600" kern="1200" dirty="0" err="1"/>
            <a:t>in-mail</a:t>
          </a:r>
          <a:r>
            <a:rPr lang="pt-BR" sz="1600" kern="1200" dirty="0"/>
            <a:t>.</a:t>
          </a:r>
          <a:endParaRPr lang="en-US" sz="1600" kern="1200" dirty="0"/>
        </a:p>
      </dsp:txBody>
      <dsp:txXfrm>
        <a:off x="464939" y="2166601"/>
        <a:ext cx="3090788" cy="1854472"/>
      </dsp:txXfrm>
    </dsp:sp>
    <dsp:sp modelId="{997BA243-94BA-4139-8D62-B873C9CCE610}">
      <dsp:nvSpPr>
        <dsp:cNvPr id="0" name=""/>
        <dsp:cNvSpPr/>
      </dsp:nvSpPr>
      <dsp:spPr>
        <a:xfrm>
          <a:off x="3864805"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CPV – Custo Por Visualização </a:t>
          </a:r>
        </a:p>
        <a:p>
          <a:pPr marL="0" lvl="0" indent="0" algn="ctr" defTabSz="711200">
            <a:lnSpc>
              <a:spcPct val="90000"/>
            </a:lnSpc>
            <a:spcBef>
              <a:spcPct val="0"/>
            </a:spcBef>
            <a:spcAft>
              <a:spcPct val="35000"/>
            </a:spcAft>
            <a:buNone/>
          </a:pPr>
          <a:r>
            <a:rPr lang="pt-BR" sz="1600" kern="1200" dirty="0"/>
            <a:t>O anunciante define o valor que deseja pagar por uma visualização de um vídeo.</a:t>
          </a:r>
          <a:endParaRPr lang="en-US" sz="1600" kern="1200" dirty="0"/>
        </a:p>
      </dsp:txBody>
      <dsp:txXfrm>
        <a:off x="3864805" y="2166601"/>
        <a:ext cx="3090788" cy="1854472"/>
      </dsp:txXfrm>
    </dsp:sp>
    <dsp:sp modelId="{D7509F18-5B5C-490F-86A0-4320C8D329B1}">
      <dsp:nvSpPr>
        <dsp:cNvPr id="0" name=""/>
        <dsp:cNvSpPr/>
      </dsp:nvSpPr>
      <dsp:spPr>
        <a:xfrm>
          <a:off x="7264672"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CPE – Custo Por Engajamento </a:t>
          </a:r>
        </a:p>
        <a:p>
          <a:pPr marL="0" lvl="0" indent="0" algn="ctr" defTabSz="711200">
            <a:lnSpc>
              <a:spcPct val="90000"/>
            </a:lnSpc>
            <a:spcBef>
              <a:spcPct val="0"/>
            </a:spcBef>
            <a:spcAft>
              <a:spcPct val="35000"/>
            </a:spcAft>
            <a:buNone/>
          </a:pPr>
          <a:r>
            <a:rPr lang="pt-BR" sz="1600" kern="1200" dirty="0"/>
            <a:t>O anunciante define o valor que deseja pagar por uma interação ao anúncio, exemplo: compartilhar, clicar em algum link, ver um vídeo, </a:t>
          </a:r>
          <a:r>
            <a:rPr lang="pt-BR" sz="1600" kern="1200" dirty="0" err="1"/>
            <a:t>favoritar</a:t>
          </a:r>
          <a:r>
            <a:rPr lang="pt-BR" sz="1600" kern="1200" dirty="0"/>
            <a:t> ou curtir.</a:t>
          </a:r>
          <a:endParaRPr lang="en-US" sz="1600" kern="1200" dirty="0"/>
        </a:p>
      </dsp:txBody>
      <dsp:txXfrm>
        <a:off x="7264672" y="2166601"/>
        <a:ext cx="3090788" cy="18544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F8AD1-B059-46AD-B06D-04A6148A36FB}">
      <dsp:nvSpPr>
        <dsp:cNvPr id="0" name=""/>
        <dsp:cNvSpPr/>
      </dsp:nvSpPr>
      <dsp:spPr>
        <a:xfrm>
          <a:off x="0" y="105244"/>
          <a:ext cx="6403994" cy="551655"/>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Captação direta </a:t>
          </a:r>
          <a:endParaRPr lang="en-US" sz="2300" kern="1200" dirty="0"/>
        </a:p>
      </dsp:txBody>
      <dsp:txXfrm>
        <a:off x="26930" y="132174"/>
        <a:ext cx="6350134" cy="497795"/>
      </dsp:txXfrm>
    </dsp:sp>
    <dsp:sp modelId="{E4BD67F7-39C8-4C42-8C84-7668B4BC2118}">
      <dsp:nvSpPr>
        <dsp:cNvPr id="0" name=""/>
        <dsp:cNvSpPr/>
      </dsp:nvSpPr>
      <dsp:spPr>
        <a:xfrm>
          <a:off x="0" y="723139"/>
          <a:ext cx="6403994" cy="551655"/>
        </a:xfrm>
        <a:prstGeom prst="roundRect">
          <a:avLst/>
        </a:prstGeom>
        <a:gradFill rotWithShape="0">
          <a:gsLst>
            <a:gs pos="0">
              <a:schemeClr val="accent5">
                <a:hueOff val="-150942"/>
                <a:satOff val="-1686"/>
                <a:lumOff val="-112"/>
                <a:alphaOff val="0"/>
                <a:tint val="96000"/>
                <a:satMod val="100000"/>
                <a:lumMod val="104000"/>
              </a:schemeClr>
            </a:gs>
            <a:gs pos="78000">
              <a:schemeClr val="accent5">
                <a:hueOff val="-150942"/>
                <a:satOff val="-1686"/>
                <a:lumOff val="-112"/>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Efeito </a:t>
          </a:r>
          <a:r>
            <a:rPr lang="pt-BR" sz="2300" kern="1200" dirty="0" err="1"/>
            <a:t>Priming</a:t>
          </a:r>
          <a:endParaRPr lang="en-US" sz="2300" kern="1200" dirty="0"/>
        </a:p>
      </dsp:txBody>
      <dsp:txXfrm>
        <a:off x="26930" y="750069"/>
        <a:ext cx="6350134" cy="497795"/>
      </dsp:txXfrm>
    </dsp:sp>
    <dsp:sp modelId="{190885C0-CBFA-4982-8221-AF27303108DA}">
      <dsp:nvSpPr>
        <dsp:cNvPr id="0" name=""/>
        <dsp:cNvSpPr/>
      </dsp:nvSpPr>
      <dsp:spPr>
        <a:xfrm>
          <a:off x="0" y="1341034"/>
          <a:ext cx="6403994" cy="551655"/>
        </a:xfrm>
        <a:prstGeom prst="roundRect">
          <a:avLst/>
        </a:prstGeom>
        <a:gradFill rotWithShape="0">
          <a:gsLst>
            <a:gs pos="0">
              <a:schemeClr val="accent5">
                <a:hueOff val="-301883"/>
                <a:satOff val="-3371"/>
                <a:lumOff val="-224"/>
                <a:alphaOff val="0"/>
                <a:tint val="96000"/>
                <a:satMod val="100000"/>
                <a:lumMod val="104000"/>
              </a:schemeClr>
            </a:gs>
            <a:gs pos="78000">
              <a:schemeClr val="accent5">
                <a:hueOff val="-301883"/>
                <a:satOff val="-3371"/>
                <a:lumOff val="-22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Testes A B</a:t>
          </a:r>
          <a:endParaRPr lang="en-US" sz="2300" kern="1200" dirty="0"/>
        </a:p>
      </dsp:txBody>
      <dsp:txXfrm>
        <a:off x="26930" y="1367964"/>
        <a:ext cx="6350134" cy="497795"/>
      </dsp:txXfrm>
    </dsp:sp>
    <dsp:sp modelId="{634A5B1F-9599-42B4-8759-C21E951C542E}">
      <dsp:nvSpPr>
        <dsp:cNvPr id="0" name=""/>
        <dsp:cNvSpPr/>
      </dsp:nvSpPr>
      <dsp:spPr>
        <a:xfrm>
          <a:off x="0" y="1958929"/>
          <a:ext cx="6403994" cy="551655"/>
        </a:xfrm>
        <a:prstGeom prst="roundRect">
          <a:avLst/>
        </a:prstGeom>
        <a:gradFill rotWithShape="0">
          <a:gsLst>
            <a:gs pos="0">
              <a:schemeClr val="accent5">
                <a:hueOff val="-452825"/>
                <a:satOff val="-5057"/>
                <a:lumOff val="-336"/>
                <a:alphaOff val="0"/>
                <a:tint val="96000"/>
                <a:satMod val="100000"/>
                <a:lumMod val="104000"/>
              </a:schemeClr>
            </a:gs>
            <a:gs pos="78000">
              <a:schemeClr val="accent5">
                <a:hueOff val="-452825"/>
                <a:satOff val="-5057"/>
                <a:lumOff val="-336"/>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Mensagens Subliminares</a:t>
          </a:r>
          <a:endParaRPr lang="en-US" sz="2300" kern="1200" dirty="0"/>
        </a:p>
      </dsp:txBody>
      <dsp:txXfrm>
        <a:off x="26930" y="1985859"/>
        <a:ext cx="6350134" cy="497795"/>
      </dsp:txXfrm>
    </dsp:sp>
    <dsp:sp modelId="{2076405C-208B-4D31-8DC0-F4570EFC21FF}">
      <dsp:nvSpPr>
        <dsp:cNvPr id="0" name=""/>
        <dsp:cNvSpPr/>
      </dsp:nvSpPr>
      <dsp:spPr>
        <a:xfrm>
          <a:off x="0" y="2576824"/>
          <a:ext cx="6403994" cy="551655"/>
        </a:xfrm>
        <a:prstGeom prst="roundRect">
          <a:avLst/>
        </a:prstGeom>
        <a:gradFill rotWithShape="0">
          <a:gsLst>
            <a:gs pos="0">
              <a:schemeClr val="accent5">
                <a:hueOff val="-603766"/>
                <a:satOff val="-6742"/>
                <a:lumOff val="-448"/>
                <a:alphaOff val="0"/>
                <a:tint val="96000"/>
                <a:satMod val="100000"/>
                <a:lumMod val="104000"/>
              </a:schemeClr>
            </a:gs>
            <a:gs pos="78000">
              <a:schemeClr val="accent5">
                <a:hueOff val="-603766"/>
                <a:satOff val="-6742"/>
                <a:lumOff val="-44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Viés de Confirmação</a:t>
          </a:r>
          <a:endParaRPr lang="en-US" sz="2300" kern="1200" dirty="0"/>
        </a:p>
      </dsp:txBody>
      <dsp:txXfrm>
        <a:off x="26930" y="2603754"/>
        <a:ext cx="6350134" cy="497795"/>
      </dsp:txXfrm>
    </dsp:sp>
    <dsp:sp modelId="{085C1B73-48C7-4D2B-A797-22054EC11CF7}">
      <dsp:nvSpPr>
        <dsp:cNvPr id="0" name=""/>
        <dsp:cNvSpPr/>
      </dsp:nvSpPr>
      <dsp:spPr>
        <a:xfrm>
          <a:off x="0" y="3194719"/>
          <a:ext cx="6403994" cy="551655"/>
        </a:xfrm>
        <a:prstGeom prst="roundRect">
          <a:avLst/>
        </a:prstGeom>
        <a:gradFill rotWithShape="0">
          <a:gsLst>
            <a:gs pos="0">
              <a:schemeClr val="accent5">
                <a:hueOff val="-754708"/>
                <a:satOff val="-8428"/>
                <a:lumOff val="-560"/>
                <a:alphaOff val="0"/>
                <a:tint val="96000"/>
                <a:satMod val="100000"/>
                <a:lumMod val="104000"/>
              </a:schemeClr>
            </a:gs>
            <a:gs pos="78000">
              <a:schemeClr val="accent5">
                <a:hueOff val="-754708"/>
                <a:satOff val="-8428"/>
                <a:lumOff val="-56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Conforto Cognitivo</a:t>
          </a:r>
          <a:endParaRPr lang="en-US" sz="2300" kern="1200" dirty="0"/>
        </a:p>
      </dsp:txBody>
      <dsp:txXfrm>
        <a:off x="26930" y="3221649"/>
        <a:ext cx="6350134" cy="497795"/>
      </dsp:txXfrm>
    </dsp:sp>
    <dsp:sp modelId="{197F21E7-69EF-4554-8B08-E1132133DCE7}">
      <dsp:nvSpPr>
        <dsp:cNvPr id="0" name=""/>
        <dsp:cNvSpPr/>
      </dsp:nvSpPr>
      <dsp:spPr>
        <a:xfrm>
          <a:off x="0" y="3812614"/>
          <a:ext cx="6403994" cy="551655"/>
        </a:xfrm>
        <a:prstGeom prst="roundRect">
          <a:avLst/>
        </a:prstGeom>
        <a:gradFill rotWithShape="0">
          <a:gsLst>
            <a:gs pos="0">
              <a:schemeClr val="accent5">
                <a:hueOff val="-905649"/>
                <a:satOff val="-10113"/>
                <a:lumOff val="-672"/>
                <a:alphaOff val="0"/>
                <a:tint val="96000"/>
                <a:satMod val="100000"/>
                <a:lumMod val="104000"/>
              </a:schemeClr>
            </a:gs>
            <a:gs pos="78000">
              <a:schemeClr val="accent5">
                <a:hueOff val="-905649"/>
                <a:satOff val="-10113"/>
                <a:lumOff val="-672"/>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Efeito Halo</a:t>
          </a:r>
          <a:endParaRPr lang="en-US" sz="2300" kern="1200" dirty="0"/>
        </a:p>
      </dsp:txBody>
      <dsp:txXfrm>
        <a:off x="26930" y="3839544"/>
        <a:ext cx="6350134" cy="497795"/>
      </dsp:txXfrm>
    </dsp:sp>
    <dsp:sp modelId="{0D655D90-6CAA-4804-9869-73725FA0A34F}">
      <dsp:nvSpPr>
        <dsp:cNvPr id="0" name=""/>
        <dsp:cNvSpPr/>
      </dsp:nvSpPr>
      <dsp:spPr>
        <a:xfrm>
          <a:off x="0" y="4430509"/>
          <a:ext cx="6403994" cy="551655"/>
        </a:xfrm>
        <a:prstGeom prst="roundRect">
          <a:avLst/>
        </a:prstGeom>
        <a:gradFill rotWithShape="0">
          <a:gsLst>
            <a:gs pos="0">
              <a:schemeClr val="accent5">
                <a:hueOff val="-1056591"/>
                <a:satOff val="-11799"/>
                <a:lumOff val="-784"/>
                <a:alphaOff val="0"/>
                <a:tint val="96000"/>
                <a:satMod val="100000"/>
                <a:lumMod val="104000"/>
              </a:schemeClr>
            </a:gs>
            <a:gs pos="78000">
              <a:schemeClr val="accent5">
                <a:hueOff val="-1056591"/>
                <a:satOff val="-11799"/>
                <a:lumOff val="-78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t>Efeito Âncora</a:t>
          </a:r>
          <a:endParaRPr lang="en-US" sz="2300" kern="1200" dirty="0"/>
        </a:p>
      </dsp:txBody>
      <dsp:txXfrm>
        <a:off x="26930" y="4457439"/>
        <a:ext cx="6350134" cy="49779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pt-BR"/>
              <a:t>Clique para editar o título Mestre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11/25/2022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11/25/2022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11/25/2022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pt-BR"/>
              <a:t>Clique para editar o título Mestre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11/25/2022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5800" y="3132666"/>
            <a:ext cx="5311775" cy="308601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132666"/>
            <a:ext cx="5334000" cy="308601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pt-BR"/>
              <a:t>Clique para editar o título Mestre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11/25/2022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ZYg70y6p3v8" TargetMode="External"/><Relationship Id="rId2" Type="http://schemas.openxmlformats.org/officeDocument/2006/relationships/hyperlink" Target="https://www.youtube.com/watch?v=WHzTK_8UAnQ"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jornal.usp.br/atualidades/uso-excessivo-das-redes-sociais-pode-levar-a-uma-elaboracao-ficcional-da-realidade/" TargetMode="External"/><Relationship Id="rId13" Type="http://schemas.openxmlformats.org/officeDocument/2006/relationships/hyperlink" Target="https://www.bbc.com/portuguese/internacional-63422571#:~:text=Elon%20Musk%20completou%20a%20aquisi%C3%A7%C3%A3o,%2C%20Parag%20Agrawal%2C%20acabaram%20demitidos" TargetMode="External"/><Relationship Id="rId18" Type="http://schemas.openxmlformats.org/officeDocument/2006/relationships/hyperlink" Target="https://www.marketsandmarkets.com/Market-Reports/big-data-market-1068.html" TargetMode="External"/><Relationship Id="rId3" Type="http://schemas.openxmlformats.org/officeDocument/2006/relationships/hyperlink" Target="https://files.cercomp.ufg.br/weby/up/771/o/aula_02_-_histo%CC%81ria_das_mi%CC%81dias_sociais.pdf?1491243879" TargetMode="External"/><Relationship Id="rId7" Type="http://schemas.openxmlformats.org/officeDocument/2006/relationships/hyperlink" Target="https://canaltech.com.br/empresa/twitter/" TargetMode="External"/><Relationship Id="rId12" Type="http://schemas.openxmlformats.org/officeDocument/2006/relationships/hyperlink" Target="https://br.investing.com/indices/usa-indices" TargetMode="External"/><Relationship Id="rId17" Type="http://schemas.openxmlformats.org/officeDocument/2006/relationships/hyperlink" Target="https://cetax.com.br/data-science/" TargetMode="External"/><Relationship Id="rId2" Type="http://schemas.openxmlformats.org/officeDocument/2006/relationships/hyperlink" Target="https://www.netmundi.org/" TargetMode="External"/><Relationship Id="rId16" Type="http://schemas.openxmlformats.org/officeDocument/2006/relationships/hyperlink" Target="https://www.gov.br/cidadania/pt-br/acesso-a-informacao/lgpd" TargetMode="External"/><Relationship Id="rId1" Type="http://schemas.openxmlformats.org/officeDocument/2006/relationships/slideLayout" Target="../slideLayouts/slideLayout2.xml"/><Relationship Id="rId6" Type="http://schemas.openxmlformats.org/officeDocument/2006/relationships/hyperlink" Target="https://canaltech.com.br/empresa/whatsapp/" TargetMode="External"/><Relationship Id="rId11" Type="http://schemas.openxmlformats.org/officeDocument/2006/relationships/hyperlink" Target="https://institutodelongevidademag.org/longevidade-e-comportamento/uso-redes-sociais" TargetMode="External"/><Relationship Id="rId5" Type="http://schemas.openxmlformats.org/officeDocument/2006/relationships/hyperlink" Target="https://rockcontent.com/br/blog/instagram/#:~:text=O%20Instagram%20foi%20lan%C3%A7ado%20em,de%201%20milh%C3%A3o%20de%20usu%C3%A1rios" TargetMode="External"/><Relationship Id="rId15" Type="http://schemas.openxmlformats.org/officeDocument/2006/relationships/hyperlink" Target="https://www.poder360.com.br/tecnologia/meta-registra-1a-queda-de-faturamento-trimestral-na-historia/" TargetMode="External"/><Relationship Id="rId10" Type="http://schemas.openxmlformats.org/officeDocument/2006/relationships/hyperlink" Target="https://exame.com/ciencia/como-o-tiktok-atua-no-cerebro-de-jovens-com-videos-curtos-e-personalizados/" TargetMode="External"/><Relationship Id="rId19" Type="http://schemas.openxmlformats.org/officeDocument/2006/relationships/hyperlink" Target="https://resultadosdigitais.com.br/marketing/anuncios-redes-sociais/#:~:text=Al%C3%A9m%20de%20aumentar%20as%20possibilidades,vistas%20como%20perfis%20de%20sucesso" TargetMode="External"/><Relationship Id="rId4" Type="http://schemas.openxmlformats.org/officeDocument/2006/relationships/hyperlink" Target="http://web.tecnico.ulisboa.pt/~ist178552/wordpress/historia/#:~:text=O%20YouTube%20foi%20registado%20por,de%20v%C3%ADdeos%20visualizados%20por%20dia" TargetMode="External"/><Relationship Id="rId9" Type="http://schemas.openxmlformats.org/officeDocument/2006/relationships/hyperlink" Target="https://www.rsph.org.uk/about-us/news/instagram-ranked-worst-for-young-people-s-mental-health.html" TargetMode="External"/><Relationship Id="rId14" Type="http://schemas.openxmlformats.org/officeDocument/2006/relationships/hyperlink" Target="https://mittechreview.com.br/o-mercado-dos-dados-pessoai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D56AE-28A3-B933-2799-18F997A2C0D4}"/>
              </a:ext>
            </a:extLst>
          </p:cNvPr>
          <p:cNvSpPr>
            <a:spLocks noGrp="1"/>
          </p:cNvSpPr>
          <p:nvPr>
            <p:ph type="ctrTitle"/>
          </p:nvPr>
        </p:nvSpPr>
        <p:spPr>
          <a:xfrm>
            <a:off x="790113" y="2920753"/>
            <a:ext cx="10611774" cy="154616"/>
          </a:xfrm>
        </p:spPr>
        <p:txBody>
          <a:bodyPr>
            <a:normAutofit fontScale="90000"/>
          </a:bodyPr>
          <a:lstStyle/>
          <a:p>
            <a:pPr algn="ctr"/>
            <a:r>
              <a:rPr lang="pt-BR" dirty="0"/>
              <a:t>A influência da tecnologia das redes sociais na sociedade.</a:t>
            </a:r>
          </a:p>
        </p:txBody>
      </p:sp>
      <p:sp>
        <p:nvSpPr>
          <p:cNvPr id="4" name="Subtítulo 2">
            <a:extLst>
              <a:ext uri="{FF2B5EF4-FFF2-40B4-BE49-F238E27FC236}">
                <a16:creationId xmlns:a16="http://schemas.microsoft.com/office/drawing/2014/main" id="{AA767F26-C05B-0F5D-B557-5240E56F1A9C}"/>
              </a:ext>
            </a:extLst>
          </p:cNvPr>
          <p:cNvSpPr>
            <a:spLocks noGrp="1"/>
          </p:cNvSpPr>
          <p:nvPr>
            <p:ph type="subTitle" idx="1"/>
          </p:nvPr>
        </p:nvSpPr>
        <p:spPr>
          <a:xfrm>
            <a:off x="3848470" y="5008628"/>
            <a:ext cx="5162180" cy="801622"/>
          </a:xfrm>
        </p:spPr>
        <p:txBody>
          <a:bodyPr>
            <a:normAutofit/>
          </a:bodyPr>
          <a:lstStyle/>
          <a:p>
            <a:pPr algn="ctr"/>
            <a:r>
              <a:rPr lang="pt-BR" dirty="0"/>
              <a:t>Metodologia de Pesquisa</a:t>
            </a:r>
          </a:p>
          <a:p>
            <a:pPr algn="ctr"/>
            <a:r>
              <a:rPr lang="pt-BR" dirty="0" err="1"/>
              <a:t>Prof</a:t>
            </a:r>
            <a:r>
              <a:rPr lang="pt-BR" dirty="0"/>
              <a:t>: Lilian Marques Pino</a:t>
            </a:r>
          </a:p>
        </p:txBody>
      </p:sp>
      <p:sp>
        <p:nvSpPr>
          <p:cNvPr id="5" name="Subtítulo 2">
            <a:extLst>
              <a:ext uri="{FF2B5EF4-FFF2-40B4-BE49-F238E27FC236}">
                <a16:creationId xmlns:a16="http://schemas.microsoft.com/office/drawing/2014/main" id="{DEDC9B93-FF4F-11C5-8C10-DE7FDB3EBFA9}"/>
              </a:ext>
            </a:extLst>
          </p:cNvPr>
          <p:cNvSpPr txBox="1">
            <a:spLocks/>
          </p:cNvSpPr>
          <p:nvPr/>
        </p:nvSpPr>
        <p:spPr>
          <a:xfrm>
            <a:off x="1241395" y="3147625"/>
            <a:ext cx="10160492" cy="178874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sz="2400" dirty="0"/>
              <a:t>Alunos:</a:t>
            </a:r>
          </a:p>
          <a:p>
            <a:pPr algn="ctr"/>
            <a:r>
              <a:rPr lang="fr-FR" sz="2400" b="1" dirty="0"/>
              <a:t>Ivone Antunes de Souza - PC3006107</a:t>
            </a:r>
            <a:endParaRPr lang="pt-BR" sz="2400" b="1" dirty="0"/>
          </a:p>
          <a:p>
            <a:pPr algn="ctr"/>
            <a:r>
              <a:rPr lang="pt-BR" sz="2400" b="1" dirty="0"/>
              <a:t>Lucas Henrique </a:t>
            </a:r>
            <a:r>
              <a:rPr lang="pt-BR" sz="2400" b="1" dirty="0" err="1"/>
              <a:t>Gagliotti</a:t>
            </a:r>
            <a:r>
              <a:rPr lang="pt-BR" sz="2400" b="1" dirty="0"/>
              <a:t> - PC3004392</a:t>
            </a:r>
          </a:p>
          <a:p>
            <a:pPr algn="ctr"/>
            <a:r>
              <a:rPr lang="pt-BR" sz="2400" b="1" dirty="0"/>
              <a:t>Rodrigo </a:t>
            </a:r>
            <a:r>
              <a:rPr lang="pt-BR" sz="2400" b="1" dirty="0" err="1"/>
              <a:t>Luis</a:t>
            </a:r>
            <a:r>
              <a:rPr lang="pt-BR" sz="2400" b="1" dirty="0"/>
              <a:t> </a:t>
            </a:r>
            <a:r>
              <a:rPr lang="pt-BR" sz="2400" b="1" dirty="0" err="1"/>
              <a:t>Tavano</a:t>
            </a:r>
            <a:r>
              <a:rPr lang="pt-BR" sz="2400" b="1" dirty="0"/>
              <a:t> Bosso – PC3005623</a:t>
            </a:r>
          </a:p>
        </p:txBody>
      </p:sp>
    </p:spTree>
    <p:extLst>
      <p:ext uri="{BB962C8B-B14F-4D97-AF65-F5344CB8AC3E}">
        <p14:creationId xmlns:p14="http://schemas.microsoft.com/office/powerpoint/2010/main" val="337475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07045D-597E-AF0A-E765-F053B20B7DDF}"/>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sz="3400"/>
              <a:t>Ciberespaço é a Democratização da informação</a:t>
            </a:r>
          </a:p>
        </p:txBody>
      </p:sp>
      <p:pic>
        <p:nvPicPr>
          <p:cNvPr id="3074" name="Picture 2">
            <a:extLst>
              <a:ext uri="{FF2B5EF4-FFF2-40B4-BE49-F238E27FC236}">
                <a16:creationId xmlns:a16="http://schemas.microsoft.com/office/drawing/2014/main" id="{1ABAEC4A-67AF-8A5C-87B3-F326BE2E5F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9587" y="2495550"/>
            <a:ext cx="5192025" cy="271004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E0B720E7-5D37-B53C-3095-74FE4957CFBE}"/>
              </a:ext>
            </a:extLst>
          </p:cNvPr>
          <p:cNvSpPr txBox="1"/>
          <p:nvPr/>
        </p:nvSpPr>
        <p:spPr>
          <a:xfrm>
            <a:off x="5689600" y="2194560"/>
            <a:ext cx="5816600" cy="4024125"/>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sz="3200" dirty="0"/>
              <a:t>Lévy </a:t>
            </a:r>
            <a:r>
              <a:rPr lang="en-US" sz="3200" dirty="0" err="1"/>
              <a:t>defende</a:t>
            </a:r>
            <a:r>
              <a:rPr lang="en-US" sz="3200" dirty="0"/>
              <a:t> que a internet é o </a:t>
            </a:r>
            <a:r>
              <a:rPr lang="en-US" sz="3200" dirty="0" err="1"/>
              <a:t>meio</a:t>
            </a:r>
            <a:r>
              <a:rPr lang="en-US" sz="3200" dirty="0"/>
              <a:t> </a:t>
            </a:r>
            <a:r>
              <a:rPr lang="en-US" sz="3200" dirty="0" err="1"/>
              <a:t>eficiente</a:t>
            </a:r>
            <a:r>
              <a:rPr lang="en-US" sz="3200" dirty="0"/>
              <a:t> para a </a:t>
            </a:r>
            <a:r>
              <a:rPr lang="en-US" sz="3200" dirty="0" err="1"/>
              <a:t>democratização</a:t>
            </a:r>
            <a:r>
              <a:rPr lang="en-US" sz="3200" dirty="0"/>
              <a:t> do saber. </a:t>
            </a:r>
          </a:p>
          <a:p>
            <a:pPr indent="-228600" defTabSz="914400">
              <a:lnSpc>
                <a:spcPct val="90000"/>
              </a:lnSpc>
              <a:spcAft>
                <a:spcPts val="600"/>
              </a:spcAft>
              <a:buFont typeface="Arial" panose="020B0604020202020204" pitchFamily="34" charset="0"/>
              <a:buChar char="•"/>
            </a:pPr>
            <a:r>
              <a:rPr lang="en-US" sz="3200" dirty="0"/>
              <a:t>A internet </a:t>
            </a:r>
            <a:r>
              <a:rPr lang="en-US" sz="3200" dirty="0" err="1"/>
              <a:t>deve</a:t>
            </a:r>
            <a:r>
              <a:rPr lang="en-US" sz="3200" dirty="0"/>
              <a:t> ser </a:t>
            </a:r>
            <a:r>
              <a:rPr lang="en-US" sz="3200" dirty="0" err="1"/>
              <a:t>defendida</a:t>
            </a:r>
            <a:r>
              <a:rPr lang="en-US" sz="3200" dirty="0"/>
              <a:t> </a:t>
            </a:r>
            <a:r>
              <a:rPr lang="en-US" sz="3200" dirty="0" err="1"/>
              <a:t>como</a:t>
            </a:r>
            <a:r>
              <a:rPr lang="en-US" sz="3200" dirty="0"/>
              <a:t> </a:t>
            </a:r>
            <a:r>
              <a:rPr lang="en-US" sz="3200" dirty="0" err="1"/>
              <a:t>uma</a:t>
            </a:r>
            <a:r>
              <a:rPr lang="en-US" sz="3200" dirty="0"/>
              <a:t> </a:t>
            </a:r>
            <a:r>
              <a:rPr lang="en-US" sz="3200" dirty="0" err="1"/>
              <a:t>aliada</a:t>
            </a:r>
            <a:r>
              <a:rPr lang="en-US" sz="3200" dirty="0"/>
              <a:t> da </a:t>
            </a:r>
            <a:r>
              <a:rPr lang="en-US" sz="3200" dirty="0" err="1"/>
              <a:t>educação</a:t>
            </a:r>
            <a:r>
              <a:rPr lang="en-US" sz="3200" dirty="0"/>
              <a:t> do </a:t>
            </a:r>
            <a:r>
              <a:rPr lang="en-US" sz="3200" dirty="0" err="1"/>
              <a:t>presente</a:t>
            </a:r>
            <a:r>
              <a:rPr lang="en-US" sz="3200" dirty="0"/>
              <a:t>.</a:t>
            </a:r>
          </a:p>
          <a:p>
            <a:pPr indent="-228600" defTabSz="914400">
              <a:lnSpc>
                <a:spcPct val="90000"/>
              </a:lnSpc>
              <a:spcAft>
                <a:spcPts val="600"/>
              </a:spcAft>
              <a:buFont typeface="Arial" panose="020B0604020202020204" pitchFamily="34" charset="0"/>
              <a:buChar char="•"/>
            </a:pPr>
            <a:r>
              <a:rPr lang="en-US" sz="3200" dirty="0"/>
              <a:t>O </a:t>
            </a:r>
            <a:r>
              <a:rPr lang="en-US" sz="3200" dirty="0" err="1"/>
              <a:t>processo</a:t>
            </a:r>
            <a:r>
              <a:rPr lang="en-US" sz="3200" dirty="0"/>
              <a:t> é </a:t>
            </a:r>
            <a:r>
              <a:rPr lang="en-US" sz="3200" dirty="0" err="1"/>
              <a:t>entendido</a:t>
            </a:r>
            <a:r>
              <a:rPr lang="en-US" sz="3200" dirty="0"/>
              <a:t> </a:t>
            </a:r>
            <a:r>
              <a:rPr lang="en-US" sz="3200" dirty="0" err="1"/>
              <a:t>como</a:t>
            </a:r>
            <a:r>
              <a:rPr lang="en-US" sz="3200" dirty="0"/>
              <a:t> </a:t>
            </a:r>
            <a:r>
              <a:rPr lang="en-US" sz="3200" dirty="0" err="1"/>
              <a:t>cultura</a:t>
            </a:r>
            <a:r>
              <a:rPr lang="en-US" sz="3200" dirty="0"/>
              <a:t> </a:t>
            </a:r>
            <a:r>
              <a:rPr lang="en-US" sz="3200" dirty="0" err="1"/>
              <a:t>cibernética</a:t>
            </a:r>
            <a:r>
              <a:rPr lang="en-US" sz="3200" dirty="0"/>
              <a:t>. </a:t>
            </a:r>
          </a:p>
        </p:txBody>
      </p:sp>
      <p:sp>
        <p:nvSpPr>
          <p:cNvPr id="4" name="CaixaDeTexto 3">
            <a:extLst>
              <a:ext uri="{FF2B5EF4-FFF2-40B4-BE49-F238E27FC236}">
                <a16:creationId xmlns:a16="http://schemas.microsoft.com/office/drawing/2014/main" id="{61786B10-7147-A543-B3F0-2F84B4D4C767}"/>
              </a:ext>
            </a:extLst>
          </p:cNvPr>
          <p:cNvSpPr txBox="1"/>
          <p:nvPr/>
        </p:nvSpPr>
        <p:spPr>
          <a:xfrm>
            <a:off x="463858" y="6171178"/>
            <a:ext cx="6094520" cy="369332"/>
          </a:xfrm>
          <a:prstGeom prst="rect">
            <a:avLst/>
          </a:prstGeom>
          <a:noFill/>
        </p:spPr>
        <p:txBody>
          <a:bodyPr wrap="square">
            <a:spAutoFit/>
          </a:bodyPr>
          <a:lstStyle/>
          <a:p>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(V1)</a:t>
            </a:r>
            <a:endParaRPr lang="pt-BR" dirty="0"/>
          </a:p>
        </p:txBody>
      </p:sp>
    </p:spTree>
    <p:extLst>
      <p:ext uri="{BB962C8B-B14F-4D97-AF65-F5344CB8AC3E}">
        <p14:creationId xmlns:p14="http://schemas.microsoft.com/office/powerpoint/2010/main" val="320883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8" name="Rectangle 4104">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7" name="Picture 4106">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3118913A-2A0C-5DF3-E15B-B8BAB7D55F8F}"/>
              </a:ext>
            </a:extLst>
          </p:cNvPr>
          <p:cNvSpPr>
            <a:spLocks noGrp="1"/>
          </p:cNvSpPr>
          <p:nvPr>
            <p:ph type="title"/>
          </p:nvPr>
        </p:nvSpPr>
        <p:spPr>
          <a:xfrm>
            <a:off x="5070353" y="500699"/>
            <a:ext cx="6533501" cy="1441450"/>
          </a:xfrm>
        </p:spPr>
        <p:txBody>
          <a:bodyPr anchor="b">
            <a:normAutofit/>
          </a:bodyPr>
          <a:lstStyle/>
          <a:p>
            <a:pPr algn="ctr"/>
            <a:r>
              <a:rPr lang="pt-BR" sz="2800" dirty="0"/>
              <a:t>Sociedade em rede versus sociedade piramidal</a:t>
            </a:r>
          </a:p>
        </p:txBody>
      </p:sp>
      <p:sp>
        <p:nvSpPr>
          <p:cNvPr id="3" name="Espaço Reservado para Conteúdo 2">
            <a:extLst>
              <a:ext uri="{FF2B5EF4-FFF2-40B4-BE49-F238E27FC236}">
                <a16:creationId xmlns:a16="http://schemas.microsoft.com/office/drawing/2014/main" id="{F79B46B6-B2D7-36EA-75FC-DA1DCB42A92D}"/>
              </a:ext>
            </a:extLst>
          </p:cNvPr>
          <p:cNvSpPr>
            <a:spLocks noGrp="1"/>
          </p:cNvSpPr>
          <p:nvPr>
            <p:ph idx="1"/>
          </p:nvPr>
        </p:nvSpPr>
        <p:spPr>
          <a:xfrm>
            <a:off x="588145" y="1787524"/>
            <a:ext cx="4303451" cy="4187148"/>
          </a:xfrm>
        </p:spPr>
        <p:txBody>
          <a:bodyPr>
            <a:normAutofit/>
          </a:bodyPr>
          <a:lstStyle/>
          <a:p>
            <a:r>
              <a:rPr lang="pt-BR" sz="2400" dirty="0"/>
              <a:t>Toda sociedade segue um formato para se organizar.</a:t>
            </a:r>
          </a:p>
          <a:p>
            <a:r>
              <a:rPr lang="pt-BR" sz="2400" dirty="0"/>
              <a:t>A primeira civilização surgiu no formato piramidal, prevalecendo nos dias de  hoje alguns resquícios.</a:t>
            </a:r>
          </a:p>
          <a:p>
            <a:r>
              <a:rPr lang="pt-BR" sz="2400" dirty="0"/>
              <a:t>Atualmente estamos vivendo no formato da Sociedade em Rede.</a:t>
            </a:r>
          </a:p>
        </p:txBody>
      </p:sp>
      <p:pic>
        <p:nvPicPr>
          <p:cNvPr id="4100" name="Picture 4">
            <a:extLst>
              <a:ext uri="{FF2B5EF4-FFF2-40B4-BE49-F238E27FC236}">
                <a16:creationId xmlns:a16="http://schemas.microsoft.com/office/drawing/2014/main" id="{307315E3-1F3C-8E00-87BC-FACD9D1366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70352" y="2234509"/>
            <a:ext cx="6533501" cy="341375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033A6BE-004E-16FA-3644-416960A7B577}"/>
              </a:ext>
            </a:extLst>
          </p:cNvPr>
          <p:cNvSpPr txBox="1"/>
          <p:nvPr/>
        </p:nvSpPr>
        <p:spPr>
          <a:xfrm>
            <a:off x="5070352" y="5754132"/>
            <a:ext cx="6314010" cy="1292662"/>
          </a:xfrm>
          <a:prstGeom prst="rect">
            <a:avLst/>
          </a:prstGeom>
          <a:noFill/>
        </p:spPr>
        <p:txBody>
          <a:bodyPr wrap="square">
            <a:spAutoFit/>
          </a:bodyPr>
          <a:lstStyle/>
          <a:p>
            <a:pPr rtl="0">
              <a:spcBef>
                <a:spcPts val="0"/>
              </a:spcBef>
              <a:spcAft>
                <a:spcPts val="1200"/>
              </a:spcAft>
            </a:pPr>
            <a:r>
              <a:rPr lang="pt-BR" sz="1600" b="1" i="0" u="none" strike="noStrike" dirty="0">
                <a:effectLst/>
                <a:latin typeface="Arial" panose="020B0604020202020204" pitchFamily="34" charset="0"/>
              </a:rPr>
              <a:t>Doutora em filosofia, especialista em políticas públicas, poeta e psicanalista.</a:t>
            </a:r>
            <a:r>
              <a:rPr lang="pt-BR" sz="1600" b="0" i="0" u="none" strike="noStrike" dirty="0">
                <a:effectLst/>
                <a:latin typeface="Arial" panose="020B0604020202020204" pitchFamily="34" charset="0"/>
              </a:rPr>
              <a:t> </a:t>
            </a:r>
            <a:endParaRPr lang="pt-BR" sz="1600" b="0" dirty="0">
              <a:effectLst/>
            </a:endParaRPr>
          </a:p>
          <a:p>
            <a:br>
              <a:rPr lang="pt-BR" dirty="0"/>
            </a:br>
            <a:endParaRPr lang="pt-BR" dirty="0"/>
          </a:p>
        </p:txBody>
      </p:sp>
      <p:sp>
        <p:nvSpPr>
          <p:cNvPr id="7" name="CaixaDeTexto 6">
            <a:extLst>
              <a:ext uri="{FF2B5EF4-FFF2-40B4-BE49-F238E27FC236}">
                <a16:creationId xmlns:a16="http://schemas.microsoft.com/office/drawing/2014/main" id="{AACA04B6-A4A3-A295-AE1B-C2FFFA628337}"/>
              </a:ext>
            </a:extLst>
          </p:cNvPr>
          <p:cNvSpPr txBox="1"/>
          <p:nvPr/>
        </p:nvSpPr>
        <p:spPr>
          <a:xfrm>
            <a:off x="807638" y="6231670"/>
            <a:ext cx="6094520" cy="369332"/>
          </a:xfrm>
          <a:prstGeom prst="rect">
            <a:avLst/>
          </a:prstGeom>
          <a:noFill/>
        </p:spPr>
        <p:txBody>
          <a:bodyPr wrap="square">
            <a:spAutoFit/>
          </a:bodyPr>
          <a:lstStyle/>
          <a:p>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(P2) </a:t>
            </a:r>
            <a:endParaRPr lang="pt-BR" dirty="0"/>
          </a:p>
        </p:txBody>
      </p:sp>
    </p:spTree>
    <p:extLst>
      <p:ext uri="{BB962C8B-B14F-4D97-AF65-F5344CB8AC3E}">
        <p14:creationId xmlns:p14="http://schemas.microsoft.com/office/powerpoint/2010/main" val="99422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DAF8E-DA92-D73D-1F8B-399CE24742D9}"/>
              </a:ext>
            </a:extLst>
          </p:cNvPr>
          <p:cNvSpPr>
            <a:spLocks noGrp="1"/>
          </p:cNvSpPr>
          <p:nvPr>
            <p:ph type="title"/>
          </p:nvPr>
        </p:nvSpPr>
        <p:spPr>
          <a:xfrm>
            <a:off x="2895600" y="764373"/>
            <a:ext cx="8610600" cy="1293028"/>
          </a:xfrm>
        </p:spPr>
        <p:txBody>
          <a:bodyPr>
            <a:normAutofit/>
          </a:bodyPr>
          <a:lstStyle/>
          <a:p>
            <a:r>
              <a:rPr lang="pt-BR" sz="2800"/>
              <a:t>Sociedade em rede versus sociedade piramidal</a:t>
            </a:r>
            <a:br>
              <a:rPr lang="pt-BR" sz="2800"/>
            </a:br>
            <a:endParaRPr lang="pt-BR" sz="2800"/>
          </a:p>
        </p:txBody>
      </p:sp>
      <p:sp>
        <p:nvSpPr>
          <p:cNvPr id="3" name="Espaço Reservado para Conteúdo 2">
            <a:extLst>
              <a:ext uri="{FF2B5EF4-FFF2-40B4-BE49-F238E27FC236}">
                <a16:creationId xmlns:a16="http://schemas.microsoft.com/office/drawing/2014/main" id="{C915FADE-AECD-A102-B7FE-8A7E7F446B17}"/>
              </a:ext>
            </a:extLst>
          </p:cNvPr>
          <p:cNvSpPr>
            <a:spLocks noGrp="1"/>
          </p:cNvSpPr>
          <p:nvPr>
            <p:ph idx="1"/>
          </p:nvPr>
        </p:nvSpPr>
        <p:spPr>
          <a:xfrm>
            <a:off x="685800" y="1931169"/>
            <a:ext cx="10047817" cy="530885"/>
          </a:xfrm>
        </p:spPr>
        <p:txBody>
          <a:bodyPr>
            <a:normAutofit/>
          </a:bodyPr>
          <a:lstStyle/>
          <a:p>
            <a:r>
              <a:rPr lang="pt-BR" dirty="0"/>
              <a:t> Toda sociedade precisa de um formato para se organizar.</a:t>
            </a:r>
          </a:p>
        </p:txBody>
      </p:sp>
      <p:pic>
        <p:nvPicPr>
          <p:cNvPr id="5" name="Imagem 4">
            <a:extLst>
              <a:ext uri="{FF2B5EF4-FFF2-40B4-BE49-F238E27FC236}">
                <a16:creationId xmlns:a16="http://schemas.microsoft.com/office/drawing/2014/main" id="{AF98B0AC-A133-03EB-5FAA-25DD28A26942}"/>
              </a:ext>
            </a:extLst>
          </p:cNvPr>
          <p:cNvPicPr>
            <a:picLocks noChangeAspect="1"/>
          </p:cNvPicPr>
          <p:nvPr/>
        </p:nvPicPr>
        <p:blipFill rotWithShape="1">
          <a:blip r:embed="rId2"/>
          <a:srcRect l="14922" t="28611" r="13125" b="14028"/>
          <a:stretch/>
        </p:blipFill>
        <p:spPr>
          <a:xfrm>
            <a:off x="4548548" y="2526811"/>
            <a:ext cx="6957652" cy="3119986"/>
          </a:xfrm>
          <a:prstGeom prst="roundRect">
            <a:avLst>
              <a:gd name="adj" fmla="val 8594"/>
            </a:avLst>
          </a:prstGeom>
          <a:solidFill>
            <a:srgbClr val="FFFFFF">
              <a:shade val="85000"/>
            </a:srgbClr>
          </a:solidFill>
          <a:ln>
            <a:noFill/>
          </a:ln>
          <a:effectLst/>
        </p:spPr>
      </p:pic>
      <p:sp>
        <p:nvSpPr>
          <p:cNvPr id="7" name="CaixaDeTexto 6">
            <a:extLst>
              <a:ext uri="{FF2B5EF4-FFF2-40B4-BE49-F238E27FC236}">
                <a16:creationId xmlns:a16="http://schemas.microsoft.com/office/drawing/2014/main" id="{CBB0487C-2CE7-B462-8963-F2BB3943D35C}"/>
              </a:ext>
            </a:extLst>
          </p:cNvPr>
          <p:cNvSpPr txBox="1"/>
          <p:nvPr/>
        </p:nvSpPr>
        <p:spPr>
          <a:xfrm>
            <a:off x="685800" y="2484765"/>
            <a:ext cx="3862748" cy="3139321"/>
          </a:xfrm>
          <a:prstGeom prst="rect">
            <a:avLst/>
          </a:prstGeom>
          <a:noFill/>
        </p:spPr>
        <p:txBody>
          <a:bodyPr wrap="square">
            <a:spAutoFit/>
          </a:bodyPr>
          <a:lstStyle/>
          <a:p>
            <a:pPr marL="285750" indent="-285750">
              <a:buFont typeface="Arial" panose="020B0604020202020204" pitchFamily="34" charset="0"/>
              <a:buChar char="•"/>
            </a:pPr>
            <a:r>
              <a:rPr lang="pt-BR" sz="2200" dirty="0"/>
              <a:t>A primeira civilização surgiu no formato piramidal, segue a lógica egípcia e se prevalece nos dias de hoje, apesar de atualmente estarmos vivendo no formato de Sociedade em Rede.</a:t>
            </a:r>
          </a:p>
        </p:txBody>
      </p:sp>
      <p:sp>
        <p:nvSpPr>
          <p:cNvPr id="6" name="CaixaDeTexto 5">
            <a:extLst>
              <a:ext uri="{FF2B5EF4-FFF2-40B4-BE49-F238E27FC236}">
                <a16:creationId xmlns:a16="http://schemas.microsoft.com/office/drawing/2014/main" id="{125B3955-2CDA-8005-5C5B-BB807D60BB79}"/>
              </a:ext>
            </a:extLst>
          </p:cNvPr>
          <p:cNvSpPr txBox="1"/>
          <p:nvPr/>
        </p:nvSpPr>
        <p:spPr>
          <a:xfrm>
            <a:off x="685800" y="6116207"/>
            <a:ext cx="6094520" cy="369332"/>
          </a:xfrm>
          <a:prstGeom prst="rect">
            <a:avLst/>
          </a:prstGeom>
          <a:noFill/>
        </p:spPr>
        <p:txBody>
          <a:bodyPr wrap="square">
            <a:spAutoFit/>
          </a:bodyPr>
          <a:lstStyle/>
          <a:p>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(P3) </a:t>
            </a:r>
            <a:endParaRPr lang="pt-BR" dirty="0"/>
          </a:p>
        </p:txBody>
      </p:sp>
    </p:spTree>
    <p:extLst>
      <p:ext uri="{BB962C8B-B14F-4D97-AF65-F5344CB8AC3E}">
        <p14:creationId xmlns:p14="http://schemas.microsoft.com/office/powerpoint/2010/main" val="1792831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B595A-6B7E-E43C-C1AF-0787F9F32CDB}"/>
              </a:ext>
            </a:extLst>
          </p:cNvPr>
          <p:cNvSpPr>
            <a:spLocks noGrp="1"/>
          </p:cNvSpPr>
          <p:nvPr>
            <p:ph type="title"/>
          </p:nvPr>
        </p:nvSpPr>
        <p:spPr>
          <a:xfrm>
            <a:off x="577049" y="764373"/>
            <a:ext cx="10929151" cy="1293028"/>
          </a:xfrm>
        </p:spPr>
        <p:txBody>
          <a:bodyPr>
            <a:normAutofit fontScale="90000"/>
          </a:bodyPr>
          <a:lstStyle/>
          <a:p>
            <a:r>
              <a:rPr lang="pt-BR" dirty="0"/>
              <a:t>Sociedade piramidal-organização tradicional</a:t>
            </a:r>
            <a:br>
              <a:rPr lang="pt-BR" dirty="0"/>
            </a:br>
            <a:endParaRPr lang="pt-BR" dirty="0"/>
          </a:p>
        </p:txBody>
      </p:sp>
      <p:sp>
        <p:nvSpPr>
          <p:cNvPr id="3" name="Espaço Reservado para Conteúdo 2">
            <a:extLst>
              <a:ext uri="{FF2B5EF4-FFF2-40B4-BE49-F238E27FC236}">
                <a16:creationId xmlns:a16="http://schemas.microsoft.com/office/drawing/2014/main" id="{4DAC2AF7-EAC2-E4F7-7B83-2A6A2BD5C02A}"/>
              </a:ext>
            </a:extLst>
          </p:cNvPr>
          <p:cNvSpPr>
            <a:spLocks noGrp="1"/>
          </p:cNvSpPr>
          <p:nvPr>
            <p:ph idx="1"/>
          </p:nvPr>
        </p:nvSpPr>
        <p:spPr>
          <a:xfrm>
            <a:off x="348449" y="1892719"/>
            <a:ext cx="4907132" cy="4024125"/>
          </a:xfrm>
        </p:spPr>
        <p:txBody>
          <a:bodyPr>
            <a:normAutofit fontScale="92500" lnSpcReduction="10000"/>
          </a:bodyPr>
          <a:lstStyle/>
          <a:p>
            <a:r>
              <a:rPr lang="pt-BR" dirty="0"/>
              <a:t>Segue um modelo centralizado - gestão, ordenação de pessoas, de ordenação social, econômica. </a:t>
            </a:r>
          </a:p>
          <a:p>
            <a:r>
              <a:rPr lang="pt-BR" dirty="0"/>
              <a:t>Sistema autoritário devido a centralização do poder.</a:t>
            </a:r>
          </a:p>
          <a:p>
            <a:r>
              <a:rPr lang="pt-BR" dirty="0"/>
              <a:t>A base é o povo, na medida que a ordenação verticalizada vai subindo vai excluindo pessoas até chegar ao topo onde está isolado o líder.</a:t>
            </a:r>
          </a:p>
          <a:p>
            <a:r>
              <a:rPr lang="pt-BR" dirty="0"/>
              <a:t>Esse modelo é reproduzido na organização da família tradicional, empresas, religião monoteísta, política, enfim.</a:t>
            </a:r>
          </a:p>
        </p:txBody>
      </p:sp>
      <p:sp>
        <p:nvSpPr>
          <p:cNvPr id="7" name="CaixaDeTexto 6">
            <a:extLst>
              <a:ext uri="{FF2B5EF4-FFF2-40B4-BE49-F238E27FC236}">
                <a16:creationId xmlns:a16="http://schemas.microsoft.com/office/drawing/2014/main" id="{42BC946E-97B0-9939-FA73-A91340EFD5E4}"/>
              </a:ext>
            </a:extLst>
          </p:cNvPr>
          <p:cNvSpPr txBox="1"/>
          <p:nvPr/>
        </p:nvSpPr>
        <p:spPr>
          <a:xfrm>
            <a:off x="5834848" y="1892719"/>
            <a:ext cx="6094520" cy="1477328"/>
          </a:xfrm>
          <a:prstGeom prst="rect">
            <a:avLst/>
          </a:prstGeom>
          <a:noFill/>
        </p:spPr>
        <p:txBody>
          <a:bodyPr wrap="square">
            <a:spAutoFit/>
          </a:bodyPr>
          <a:lstStyle/>
          <a:p>
            <a:r>
              <a:rPr lang="pt-BR" b="1" i="1" dirty="0"/>
              <a:t>Problema:</a:t>
            </a:r>
          </a:p>
          <a:p>
            <a:r>
              <a:rPr lang="pt-BR" dirty="0"/>
              <a:t>Para ter sucesso é preciso ter um lidar muito especial, competente, nem sempre isso acontece, para que sozinho consiga ordenar de cima para baixo.</a:t>
            </a:r>
          </a:p>
        </p:txBody>
      </p:sp>
      <p:pic>
        <p:nvPicPr>
          <p:cNvPr id="9" name="Imagem 8">
            <a:extLst>
              <a:ext uri="{FF2B5EF4-FFF2-40B4-BE49-F238E27FC236}">
                <a16:creationId xmlns:a16="http://schemas.microsoft.com/office/drawing/2014/main" id="{D529CBE8-2BCE-0E84-6A8D-25808F8D2349}"/>
              </a:ext>
            </a:extLst>
          </p:cNvPr>
          <p:cNvPicPr>
            <a:picLocks noChangeAspect="1"/>
          </p:cNvPicPr>
          <p:nvPr/>
        </p:nvPicPr>
        <p:blipFill>
          <a:blip r:embed="rId2"/>
          <a:stretch>
            <a:fillRect/>
          </a:stretch>
        </p:blipFill>
        <p:spPr>
          <a:xfrm>
            <a:off x="6936421" y="3429000"/>
            <a:ext cx="3402884" cy="3234359"/>
          </a:xfrm>
          <a:prstGeom prst="rect">
            <a:avLst/>
          </a:prstGeom>
        </p:spPr>
      </p:pic>
      <p:sp>
        <p:nvSpPr>
          <p:cNvPr id="5" name="CaixaDeTexto 4">
            <a:extLst>
              <a:ext uri="{FF2B5EF4-FFF2-40B4-BE49-F238E27FC236}">
                <a16:creationId xmlns:a16="http://schemas.microsoft.com/office/drawing/2014/main" id="{AF8F2618-38CE-346C-7466-39EA6E0D923D}"/>
              </a:ext>
            </a:extLst>
          </p:cNvPr>
          <p:cNvSpPr txBox="1"/>
          <p:nvPr/>
        </p:nvSpPr>
        <p:spPr>
          <a:xfrm>
            <a:off x="577049" y="6211695"/>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V2)</a:t>
            </a:r>
            <a:endParaRPr lang="pt-BR" dirty="0"/>
          </a:p>
        </p:txBody>
      </p:sp>
    </p:spTree>
    <p:extLst>
      <p:ext uri="{BB962C8B-B14F-4D97-AF65-F5344CB8AC3E}">
        <p14:creationId xmlns:p14="http://schemas.microsoft.com/office/powerpoint/2010/main" val="241552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ítulo 1">
            <a:extLst>
              <a:ext uri="{FF2B5EF4-FFF2-40B4-BE49-F238E27FC236}">
                <a16:creationId xmlns:a16="http://schemas.microsoft.com/office/drawing/2014/main" id="{70226C21-6160-5AA7-3CF8-23C92B588ABE}"/>
              </a:ext>
            </a:extLst>
          </p:cNvPr>
          <p:cNvSpPr>
            <a:spLocks noGrp="1"/>
          </p:cNvSpPr>
          <p:nvPr>
            <p:ph type="title"/>
          </p:nvPr>
        </p:nvSpPr>
        <p:spPr>
          <a:xfrm>
            <a:off x="683609" y="764372"/>
            <a:ext cx="3173688" cy="5216013"/>
          </a:xfrm>
        </p:spPr>
        <p:txBody>
          <a:bodyPr>
            <a:normAutofit/>
          </a:bodyPr>
          <a:lstStyle/>
          <a:p>
            <a:r>
              <a:rPr lang="pt-BR" dirty="0"/>
              <a:t>Sociedade em Rede</a:t>
            </a:r>
            <a:br>
              <a:rPr lang="pt-BR" dirty="0"/>
            </a:br>
            <a:endParaRPr lang="pt-BR"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6650A744-F925-2D45-69B3-B867E52AED4D}"/>
              </a:ext>
            </a:extLst>
          </p:cNvPr>
          <p:cNvSpPr>
            <a:spLocks noGrp="1"/>
          </p:cNvSpPr>
          <p:nvPr>
            <p:ph idx="1"/>
          </p:nvPr>
        </p:nvSpPr>
        <p:spPr>
          <a:xfrm>
            <a:off x="4370138" y="0"/>
            <a:ext cx="7821861" cy="6858000"/>
          </a:xfrm>
        </p:spPr>
        <p:txBody>
          <a:bodyPr anchor="ctr">
            <a:normAutofit/>
          </a:bodyPr>
          <a:lstStyle/>
          <a:p>
            <a:r>
              <a:rPr lang="pt-BR" sz="2000" dirty="0"/>
              <a:t>O modelo em rede, a organização acontece em função da tecnologia.</a:t>
            </a:r>
          </a:p>
          <a:p>
            <a:r>
              <a:rPr lang="pt-BR" sz="2000" dirty="0"/>
              <a:t>No século XX surge a cultura da fragmentação da produção, empreendedorismo, autogestão. Consegue ordenar as coisas sem um líder, o que possibilitou o surgimento da internet, rede compartilhada, reforçando o comportamento.</a:t>
            </a:r>
          </a:p>
          <a:p>
            <a:r>
              <a:rPr lang="pt-BR" sz="2000" dirty="0"/>
              <a:t>A sociedade em rede permite uma horizontalidade de conexões, segue a lógica dos circuitos.</a:t>
            </a:r>
          </a:p>
          <a:p>
            <a:r>
              <a:rPr lang="pt-BR" sz="2000" dirty="0"/>
              <a:t>A organização segue a lógica da existência de vários grupos separados e cada um segue um tema, engajamento, por exemplo. Assim, grupos com engajamentos diferentes e até mesmo conflitantes podem existir no mesmo espaço/tempo, isto é, na mesma horizontalidade.  </a:t>
            </a:r>
          </a:p>
          <a:p>
            <a:r>
              <a:rPr lang="pt-BR" sz="2000" dirty="0"/>
              <a:t>Interconexão entre as pessoas (Pierre Lévy).</a:t>
            </a:r>
          </a:p>
          <a:p>
            <a:r>
              <a:rPr lang="pt-BR" sz="2000" dirty="0"/>
              <a:t>O poder não é centralizado, mas distribuído e disperso nos “discursos reproduzidos” nas redes (Viviane Mosé). </a:t>
            </a:r>
          </a:p>
          <a:p>
            <a:endParaRPr lang="pt-BR" sz="1700" dirty="0"/>
          </a:p>
        </p:txBody>
      </p:sp>
      <p:sp>
        <p:nvSpPr>
          <p:cNvPr id="5" name="CaixaDeTexto 4">
            <a:extLst>
              <a:ext uri="{FF2B5EF4-FFF2-40B4-BE49-F238E27FC236}">
                <a16:creationId xmlns:a16="http://schemas.microsoft.com/office/drawing/2014/main" id="{334A33A9-34F0-3A7D-5D23-62AEF008ABC0}"/>
              </a:ext>
            </a:extLst>
          </p:cNvPr>
          <p:cNvSpPr txBox="1"/>
          <p:nvPr/>
        </p:nvSpPr>
        <p:spPr>
          <a:xfrm>
            <a:off x="683609" y="6234526"/>
            <a:ext cx="6098958"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(V1)</a:t>
            </a:r>
            <a:endParaRPr lang="pt-BR" dirty="0"/>
          </a:p>
        </p:txBody>
      </p:sp>
    </p:spTree>
    <p:extLst>
      <p:ext uri="{BB962C8B-B14F-4D97-AF65-F5344CB8AC3E}">
        <p14:creationId xmlns:p14="http://schemas.microsoft.com/office/powerpoint/2010/main" val="408807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36E36DF5-8144-4788-BB59-F343B704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3" name="Picture 5" descr="Desenho de uma pessoa&#10;&#10;Descrição gerada automaticamente com confiança baixa">
            <a:extLst>
              <a:ext uri="{FF2B5EF4-FFF2-40B4-BE49-F238E27FC236}">
                <a16:creationId xmlns:a16="http://schemas.microsoft.com/office/drawing/2014/main" id="{FD7B9BC3-F921-553E-B594-3C933D710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95" r="18461" b="2"/>
          <a:stretch/>
        </p:blipFill>
        <p:spPr bwMode="auto">
          <a:xfrm>
            <a:off x="5349607" y="746125"/>
            <a:ext cx="3314451" cy="3358380"/>
          </a:xfrm>
          <a:prstGeom prst="rect">
            <a:avLst/>
          </a:prstGeom>
          <a:noFill/>
          <a:extLst>
            <a:ext uri="{909E8E84-426E-40DD-AFC4-6F175D3DCCD1}">
              <a14:hiddenFill xmlns:a14="http://schemas.microsoft.com/office/drawing/2010/main">
                <a:solidFill>
                  <a:srgbClr val="FFFFFF"/>
                </a:solidFill>
              </a14:hiddenFill>
            </a:ext>
          </a:extLst>
        </p:spPr>
      </p:pic>
      <p:sp>
        <p:nvSpPr>
          <p:cNvPr id="7182" name="Round Single Corner Rectangle 17">
            <a:extLst>
              <a:ext uri="{FF2B5EF4-FFF2-40B4-BE49-F238E27FC236}">
                <a16:creationId xmlns:a16="http://schemas.microsoft.com/office/drawing/2014/main" id="{CF6B2B1D-DA67-4037-A828-2D0D966EB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0817" y="1002026"/>
            <a:ext cx="2309217" cy="1684338"/>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4" name="Picture 7183">
            <a:extLst>
              <a:ext uri="{FF2B5EF4-FFF2-40B4-BE49-F238E27FC236}">
                <a16:creationId xmlns:a16="http://schemas.microsoft.com/office/drawing/2014/main" id="{D43366D5-A810-4949-AD77-7A69D28887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 name="Espaço Reservado para Conteúdo 2">
            <a:extLst>
              <a:ext uri="{FF2B5EF4-FFF2-40B4-BE49-F238E27FC236}">
                <a16:creationId xmlns:a16="http://schemas.microsoft.com/office/drawing/2014/main" id="{4ED3EDCA-572D-4156-C6C8-5F8FCB4B983D}"/>
              </a:ext>
            </a:extLst>
          </p:cNvPr>
          <p:cNvSpPr>
            <a:spLocks noGrp="1"/>
          </p:cNvSpPr>
          <p:nvPr>
            <p:ph idx="1"/>
          </p:nvPr>
        </p:nvSpPr>
        <p:spPr>
          <a:xfrm>
            <a:off x="685800" y="1376039"/>
            <a:ext cx="4124395" cy="4842646"/>
          </a:xfrm>
        </p:spPr>
        <p:txBody>
          <a:bodyPr>
            <a:normAutofit fontScale="92500" lnSpcReduction="10000"/>
          </a:bodyPr>
          <a:lstStyle/>
          <a:p>
            <a:r>
              <a:rPr lang="pt-BR" sz="2000" dirty="0"/>
              <a:t>O que marca a internet são as infinitas ordens possíveis (Viviane Mosé).</a:t>
            </a:r>
          </a:p>
          <a:p>
            <a:r>
              <a:rPr lang="pt-BR" sz="2000" dirty="0"/>
              <a:t>A rede não tem limite e exterioridade, segue os nós e conexões (aglutinações) do momento. Quem tem visibilidade é aquele que tem mais conexões.</a:t>
            </a:r>
          </a:p>
          <a:p>
            <a:r>
              <a:rPr lang="pt-BR" sz="2000" dirty="0"/>
              <a:t> Exemplo, nas redes sociais os influencers têm poder no discurso, porque tem grande número de pessoas interconectadas a eles, formando nó de conexões.</a:t>
            </a:r>
          </a:p>
          <a:p>
            <a:r>
              <a:rPr lang="pt-BR" sz="2000" dirty="0"/>
              <a:t>O processo de Fake News segue a mesma lógica dos influencers nas redes sociais. </a:t>
            </a:r>
          </a:p>
          <a:p>
            <a:endParaRPr lang="pt-BR" sz="1500" dirty="0"/>
          </a:p>
        </p:txBody>
      </p:sp>
      <p:sp>
        <p:nvSpPr>
          <p:cNvPr id="7186" name="Round Single Corner Rectangle 16">
            <a:extLst>
              <a:ext uri="{FF2B5EF4-FFF2-40B4-BE49-F238E27FC236}">
                <a16:creationId xmlns:a16="http://schemas.microsoft.com/office/drawing/2014/main" id="{5C733A54-F2A2-4FF4-8FC6-76D9407D3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241840" y="4259603"/>
            <a:ext cx="2417253" cy="1840846"/>
          </a:xfrm>
          <a:prstGeom prst="round1Rect">
            <a:avLst>
              <a:gd name="adj" fmla="val 11295"/>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5" name="Picture 7" descr="Diagrama&#10;&#10;Descrição gerada automaticamente com confiança média">
            <a:extLst>
              <a:ext uri="{FF2B5EF4-FFF2-40B4-BE49-F238E27FC236}">
                <a16:creationId xmlns:a16="http://schemas.microsoft.com/office/drawing/2014/main" id="{C3DFBBF8-EDF2-D3ED-108B-0BC0D68A2A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1" r="28015" b="2"/>
          <a:stretch/>
        </p:blipFill>
        <p:spPr bwMode="auto">
          <a:xfrm>
            <a:off x="8810817" y="2822889"/>
            <a:ext cx="2695383" cy="353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37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 name="Imagem 3">
            <a:extLst>
              <a:ext uri="{FF2B5EF4-FFF2-40B4-BE49-F238E27FC236}">
                <a16:creationId xmlns:a16="http://schemas.microsoft.com/office/drawing/2014/main" id="{FD57028C-3322-4290-78A4-C004885873AC}"/>
              </a:ext>
            </a:extLst>
          </p:cNvPr>
          <p:cNvPicPr>
            <a:picLocks noChangeAspect="1"/>
          </p:cNvPicPr>
          <p:nvPr/>
        </p:nvPicPr>
        <p:blipFill rotWithShape="1">
          <a:blip r:embed="rId3"/>
          <a:srcRect l="7078" r="4033"/>
          <a:stretch/>
        </p:blipFill>
        <p:spPr>
          <a:xfrm>
            <a:off x="20" y="10"/>
            <a:ext cx="12191980" cy="6857990"/>
          </a:xfrm>
          <a:prstGeom prst="rect">
            <a:avLst/>
          </a:prstGeom>
        </p:spPr>
      </p:pic>
    </p:spTree>
    <p:extLst>
      <p:ext uri="{BB962C8B-B14F-4D97-AF65-F5344CB8AC3E}">
        <p14:creationId xmlns:p14="http://schemas.microsoft.com/office/powerpoint/2010/main" val="297974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ABDD4-2F40-7AAA-4E3F-09AF2EC8B544}"/>
              </a:ext>
            </a:extLst>
          </p:cNvPr>
          <p:cNvSpPr>
            <a:spLocks noGrp="1"/>
          </p:cNvSpPr>
          <p:nvPr>
            <p:ph type="title"/>
          </p:nvPr>
        </p:nvSpPr>
        <p:spPr>
          <a:xfrm>
            <a:off x="1790700" y="639314"/>
            <a:ext cx="8610600" cy="1293028"/>
          </a:xfrm>
        </p:spPr>
        <p:txBody>
          <a:bodyPr>
            <a:normAutofit fontScale="90000"/>
          </a:bodyPr>
          <a:lstStyle/>
          <a:p>
            <a:r>
              <a:rPr lang="pt-BR" sz="4900" dirty="0"/>
              <a:t>Início</a:t>
            </a:r>
            <a:br>
              <a:rPr lang="pt-BR" dirty="0"/>
            </a:br>
            <a:endParaRPr lang="pt-BR" dirty="0"/>
          </a:p>
        </p:txBody>
      </p:sp>
      <p:graphicFrame>
        <p:nvGraphicFramePr>
          <p:cNvPr id="7" name="Espaço Reservado para Conteúdo 2">
            <a:extLst>
              <a:ext uri="{FF2B5EF4-FFF2-40B4-BE49-F238E27FC236}">
                <a16:creationId xmlns:a16="http://schemas.microsoft.com/office/drawing/2014/main" id="{DC1FC02F-92A8-1A27-81DB-3555640E624E}"/>
              </a:ext>
            </a:extLst>
          </p:cNvPr>
          <p:cNvGraphicFramePr>
            <a:graphicFrameLocks noGrp="1"/>
          </p:cNvGraphicFramePr>
          <p:nvPr>
            <p:ph idx="1"/>
            <p:extLst>
              <p:ext uri="{D42A27DB-BD31-4B8C-83A1-F6EECF244321}">
                <p14:modId xmlns:p14="http://schemas.microsoft.com/office/powerpoint/2010/main" val="3198165334"/>
              </p:ext>
            </p:extLst>
          </p:nvPr>
        </p:nvGraphicFramePr>
        <p:xfrm>
          <a:off x="685799" y="1952626"/>
          <a:ext cx="11039475" cy="4266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ixaDeTexto 3">
            <a:extLst>
              <a:ext uri="{FF2B5EF4-FFF2-40B4-BE49-F238E27FC236}">
                <a16:creationId xmlns:a16="http://schemas.microsoft.com/office/drawing/2014/main" id="{F2D8286B-76A3-A5FA-2DB7-985CD6A48844}"/>
              </a:ext>
            </a:extLst>
          </p:cNvPr>
          <p:cNvSpPr txBox="1"/>
          <p:nvPr/>
        </p:nvSpPr>
        <p:spPr>
          <a:xfrm>
            <a:off x="683609" y="6234526"/>
            <a:ext cx="6098958"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(P4 +S2)</a:t>
            </a:r>
            <a:endParaRPr lang="pt-BR" dirty="0"/>
          </a:p>
        </p:txBody>
      </p:sp>
    </p:spTree>
    <p:extLst>
      <p:ext uri="{BB962C8B-B14F-4D97-AF65-F5344CB8AC3E}">
        <p14:creationId xmlns:p14="http://schemas.microsoft.com/office/powerpoint/2010/main" val="66306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15FA5E9-6A0B-4A0F-8F65-04FF17AE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469E9129-40A7-431A-9059-A3164DC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15B23E0C-C66D-D78D-8E36-145F49D1E18E}"/>
              </a:ext>
            </a:extLst>
          </p:cNvPr>
          <p:cNvSpPr>
            <a:spLocks noGrp="1"/>
          </p:cNvSpPr>
          <p:nvPr>
            <p:ph type="title"/>
          </p:nvPr>
        </p:nvSpPr>
        <p:spPr>
          <a:xfrm>
            <a:off x="685800" y="888665"/>
            <a:ext cx="3306744" cy="1293028"/>
          </a:xfrm>
        </p:spPr>
        <p:txBody>
          <a:bodyPr>
            <a:normAutofit/>
          </a:bodyPr>
          <a:lstStyle/>
          <a:p>
            <a:r>
              <a:rPr lang="pt-BR" sz="3200" dirty="0"/>
              <a:t>Orkut </a:t>
            </a:r>
          </a:p>
        </p:txBody>
      </p:sp>
      <p:sp>
        <p:nvSpPr>
          <p:cNvPr id="3" name="Espaço Reservado para Conteúdo 2">
            <a:extLst>
              <a:ext uri="{FF2B5EF4-FFF2-40B4-BE49-F238E27FC236}">
                <a16:creationId xmlns:a16="http://schemas.microsoft.com/office/drawing/2014/main" id="{DB9525C6-34D0-7613-261C-5E395319B5BA}"/>
              </a:ext>
            </a:extLst>
          </p:cNvPr>
          <p:cNvSpPr>
            <a:spLocks noGrp="1"/>
          </p:cNvSpPr>
          <p:nvPr>
            <p:ph idx="1"/>
          </p:nvPr>
        </p:nvSpPr>
        <p:spPr>
          <a:xfrm>
            <a:off x="685801" y="2334827"/>
            <a:ext cx="3306742" cy="3883858"/>
          </a:xfrm>
        </p:spPr>
        <p:txBody>
          <a:bodyPr>
            <a:normAutofit fontScale="92500"/>
          </a:bodyPr>
          <a:lstStyle/>
          <a:p>
            <a:r>
              <a:rPr lang="pt-BR" sz="2800" dirty="0"/>
              <a:t>Foi criado pelo engenheiro turco Orkut </a:t>
            </a:r>
            <a:r>
              <a:rPr lang="pt-BR" sz="2800" dirty="0" err="1"/>
              <a:t>Büyükkökten</a:t>
            </a:r>
            <a:r>
              <a:rPr lang="pt-BR" sz="2800" dirty="0"/>
              <a:t> e funcionário da Google em 2004. </a:t>
            </a:r>
          </a:p>
          <a:p>
            <a:r>
              <a:rPr lang="pt-BR" sz="2800" dirty="0"/>
              <a:t>Sua difusão começou através de convites. </a:t>
            </a:r>
          </a:p>
        </p:txBody>
      </p:sp>
      <p:sp>
        <p:nvSpPr>
          <p:cNvPr id="1035" name="Rounded Rectangle 14">
            <a:extLst>
              <a:ext uri="{FF2B5EF4-FFF2-40B4-BE49-F238E27FC236}">
                <a16:creationId xmlns:a16="http://schemas.microsoft.com/office/drawing/2014/main" id="{6BFDDC8F-8D60-424D-8471-B32F1CB03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mbra do Orkut? Prazo para salvar dados do perfil termina na sexta - BBC  News Brasil">
            <a:extLst>
              <a:ext uri="{FF2B5EF4-FFF2-40B4-BE49-F238E27FC236}">
                <a16:creationId xmlns:a16="http://schemas.microsoft.com/office/drawing/2014/main" id="{69F3C327-EF69-A4C5-E30E-3C7F8BFD60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5339" y="1917050"/>
            <a:ext cx="6127287" cy="3446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ápide - ícones de grátis">
            <a:extLst>
              <a:ext uri="{FF2B5EF4-FFF2-40B4-BE49-F238E27FC236}">
                <a16:creationId xmlns:a16="http://schemas.microsoft.com/office/drawing/2014/main" id="{114DE60B-BEB3-6FB8-A148-698CE6053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083" y="5569718"/>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kut recorre ao Twitter para usar o Tinder: entenda essa confusão viral">
            <a:extLst>
              <a:ext uri="{FF2B5EF4-FFF2-40B4-BE49-F238E27FC236}">
                <a16:creationId xmlns:a16="http://schemas.microsoft.com/office/drawing/2014/main" id="{1E2988A7-31D0-22F0-19C2-0943206C41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74" t="1800" r="28133" b="21733"/>
          <a:stretch/>
        </p:blipFill>
        <p:spPr bwMode="auto">
          <a:xfrm>
            <a:off x="9903740" y="1302473"/>
            <a:ext cx="1178886" cy="122915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AB8FA03-E120-C4A8-8B0C-9C026BF0644E}"/>
              </a:ext>
            </a:extLst>
          </p:cNvPr>
          <p:cNvSpPr txBox="1"/>
          <p:nvPr/>
        </p:nvSpPr>
        <p:spPr>
          <a:xfrm>
            <a:off x="685800" y="6112642"/>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(P4)</a:t>
            </a:r>
            <a:endParaRPr lang="pt-BR" dirty="0"/>
          </a:p>
        </p:txBody>
      </p:sp>
    </p:spTree>
    <p:extLst>
      <p:ext uri="{BB962C8B-B14F-4D97-AF65-F5344CB8AC3E}">
        <p14:creationId xmlns:p14="http://schemas.microsoft.com/office/powerpoint/2010/main" val="296770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52B1F-0C86-FB98-3E9B-9B51D1EC56AE}"/>
              </a:ext>
            </a:extLst>
          </p:cNvPr>
          <p:cNvSpPr>
            <a:spLocks noGrp="1"/>
          </p:cNvSpPr>
          <p:nvPr>
            <p:ph type="title"/>
          </p:nvPr>
        </p:nvSpPr>
        <p:spPr>
          <a:xfrm>
            <a:off x="619760" y="338244"/>
            <a:ext cx="6832600" cy="1293028"/>
          </a:xfrm>
        </p:spPr>
        <p:txBody>
          <a:bodyPr>
            <a:normAutofit/>
          </a:bodyPr>
          <a:lstStyle/>
          <a:p>
            <a:r>
              <a:rPr lang="pt-BR" dirty="0"/>
              <a:t>Facebook</a:t>
            </a:r>
          </a:p>
        </p:txBody>
      </p:sp>
      <p:sp>
        <p:nvSpPr>
          <p:cNvPr id="3" name="Espaço Reservado para Conteúdo 2">
            <a:extLst>
              <a:ext uri="{FF2B5EF4-FFF2-40B4-BE49-F238E27FC236}">
                <a16:creationId xmlns:a16="http://schemas.microsoft.com/office/drawing/2014/main" id="{4CC9F1FC-885F-7725-CD60-4FF2C7C5A8F1}"/>
              </a:ext>
            </a:extLst>
          </p:cNvPr>
          <p:cNvSpPr>
            <a:spLocks noGrp="1"/>
          </p:cNvSpPr>
          <p:nvPr>
            <p:ph idx="1"/>
          </p:nvPr>
        </p:nvSpPr>
        <p:spPr>
          <a:xfrm>
            <a:off x="619760" y="1828800"/>
            <a:ext cx="6420232" cy="4389885"/>
          </a:xfrm>
          <a:effectLst/>
        </p:spPr>
        <p:txBody>
          <a:bodyPr>
            <a:normAutofit/>
          </a:bodyPr>
          <a:lstStyle/>
          <a:p>
            <a:r>
              <a:rPr lang="pt-BR" sz="2800" dirty="0"/>
              <a:t>Fundada em 2004 pelos </a:t>
            </a:r>
            <a:r>
              <a:rPr lang="pt-BR" sz="2800" dirty="0" err="1"/>
              <a:t>ex</a:t>
            </a:r>
            <a:r>
              <a:rPr lang="pt-BR" sz="2800" dirty="0"/>
              <a:t>- estudantes de Harvard  Mark Zuckerberg,  Eduardo </a:t>
            </a:r>
            <a:r>
              <a:rPr lang="pt-BR" sz="2800" dirty="0" err="1"/>
              <a:t>Saverin</a:t>
            </a:r>
            <a:r>
              <a:rPr lang="pt-BR" sz="2800" dirty="0"/>
              <a:t>, Dustin </a:t>
            </a:r>
            <a:r>
              <a:rPr lang="pt-BR" sz="2800" dirty="0" err="1"/>
              <a:t>Moskovitz</a:t>
            </a:r>
            <a:r>
              <a:rPr lang="pt-BR" sz="2800" dirty="0"/>
              <a:t> e Chris Hughes.</a:t>
            </a:r>
          </a:p>
          <a:p>
            <a:r>
              <a:rPr lang="pt-BR" sz="2800" dirty="0"/>
              <a:t>No início foi projetada para os estudantes de Harvard, depois expandida. </a:t>
            </a:r>
          </a:p>
          <a:p>
            <a:r>
              <a:rPr lang="pt-BR" sz="2800" dirty="0"/>
              <a:t>Hoje utiliza várias estratégias para manter o usuário mais tempo conectado na rede. </a:t>
            </a:r>
          </a:p>
          <a:p>
            <a:endParaRPr lang="pt-BR" dirty="0"/>
          </a:p>
        </p:txBody>
      </p:sp>
      <p:pic>
        <p:nvPicPr>
          <p:cNvPr id="2054" name="Picture 6" descr="Meta, dona do Facebook, demite 11 mil funcionários | Metrópoles">
            <a:extLst>
              <a:ext uri="{FF2B5EF4-FFF2-40B4-BE49-F238E27FC236}">
                <a16:creationId xmlns:a16="http://schemas.microsoft.com/office/drawing/2014/main" id="{5E6EDC4D-FC4B-4D5F-4D0D-15DAE9A2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429" y="183529"/>
            <a:ext cx="9753831" cy="6490942"/>
          </a:xfrm>
          <a:prstGeom prst="roundRect">
            <a:avLst>
              <a:gd name="adj" fmla="val 8594"/>
            </a:avLst>
          </a:prstGeom>
          <a:solidFill>
            <a:srgbClr val="FFFFFF">
              <a:shade val="85000"/>
            </a:srgbClr>
          </a:solidFill>
          <a:ln>
            <a:noFill/>
          </a:ln>
          <a:effectLst/>
        </p:spPr>
      </p:pic>
      <p:sp>
        <p:nvSpPr>
          <p:cNvPr id="5" name="CaixaDeTexto 4">
            <a:extLst>
              <a:ext uri="{FF2B5EF4-FFF2-40B4-BE49-F238E27FC236}">
                <a16:creationId xmlns:a16="http://schemas.microsoft.com/office/drawing/2014/main" id="{1649576C-D76E-5CB2-FB8C-BB4BF4E7EAEB}"/>
              </a:ext>
            </a:extLst>
          </p:cNvPr>
          <p:cNvSpPr txBox="1"/>
          <p:nvPr/>
        </p:nvSpPr>
        <p:spPr>
          <a:xfrm>
            <a:off x="89418" y="6382497"/>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(P4)</a:t>
            </a:r>
            <a:endParaRPr lang="pt-BR" dirty="0"/>
          </a:p>
        </p:txBody>
      </p:sp>
      <p:pic>
        <p:nvPicPr>
          <p:cNvPr id="2052" name="Picture 4" descr="História do Facebook - Internet - InfoEscola">
            <a:extLst>
              <a:ext uri="{FF2B5EF4-FFF2-40B4-BE49-F238E27FC236}">
                <a16:creationId xmlns:a16="http://schemas.microsoft.com/office/drawing/2014/main" id="{2D10D823-17D1-A444-8E40-D3676E7024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38989" y="4888364"/>
            <a:ext cx="3984357" cy="14941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0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has de dados 101010 até o infinito">
            <a:extLst>
              <a:ext uri="{FF2B5EF4-FFF2-40B4-BE49-F238E27FC236}">
                <a16:creationId xmlns:a16="http://schemas.microsoft.com/office/drawing/2014/main" id="{A30FD95F-735F-2280-D314-6651BE09892E}"/>
              </a:ext>
            </a:extLst>
          </p:cNvPr>
          <p:cNvPicPr>
            <a:picLocks noChangeAspect="1"/>
          </p:cNvPicPr>
          <p:nvPr/>
        </p:nvPicPr>
        <p:blipFill rotWithShape="1">
          <a:blip r:embed="rId2">
            <a:alphaModFix amt="40000"/>
          </a:blip>
          <a:srcRect t="1312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24A8575-8DBE-D620-CEF2-5AB89A3C5D83}"/>
              </a:ext>
            </a:extLst>
          </p:cNvPr>
          <p:cNvSpPr>
            <a:spLocks noGrp="1"/>
          </p:cNvSpPr>
          <p:nvPr>
            <p:ph type="ctrTitle"/>
          </p:nvPr>
        </p:nvSpPr>
        <p:spPr>
          <a:xfrm>
            <a:off x="1371600" y="3014139"/>
            <a:ext cx="9448800" cy="1825096"/>
          </a:xfrm>
        </p:spPr>
        <p:txBody>
          <a:bodyPr>
            <a:normAutofit/>
          </a:bodyPr>
          <a:lstStyle/>
          <a:p>
            <a:r>
              <a:rPr lang="pt-BR" dirty="0"/>
              <a:t>Cibercultura no Ciberespaço </a:t>
            </a:r>
          </a:p>
        </p:txBody>
      </p:sp>
      <p:sp>
        <p:nvSpPr>
          <p:cNvPr id="3" name="Subtítulo 2">
            <a:extLst>
              <a:ext uri="{FF2B5EF4-FFF2-40B4-BE49-F238E27FC236}">
                <a16:creationId xmlns:a16="http://schemas.microsoft.com/office/drawing/2014/main" id="{C8576C58-ECF5-F370-541D-52637D052685}"/>
              </a:ext>
            </a:extLst>
          </p:cNvPr>
          <p:cNvSpPr>
            <a:spLocks noGrp="1"/>
          </p:cNvSpPr>
          <p:nvPr>
            <p:ph type="subTitle" idx="1"/>
          </p:nvPr>
        </p:nvSpPr>
        <p:spPr>
          <a:xfrm>
            <a:off x="1371600" y="4842935"/>
            <a:ext cx="9448800" cy="685800"/>
          </a:xfrm>
        </p:spPr>
        <p:txBody>
          <a:bodyPr>
            <a:normAutofit/>
          </a:bodyPr>
          <a:lstStyle/>
          <a:p>
            <a:r>
              <a:rPr lang="pt-BR" dirty="0"/>
              <a:t>Inicio da Cyber cultura</a:t>
            </a:r>
          </a:p>
          <a:p>
            <a:endParaRPr lang="pt-BR" dirty="0"/>
          </a:p>
        </p:txBody>
      </p:sp>
    </p:spTree>
    <p:extLst>
      <p:ext uri="{BB962C8B-B14F-4D97-AF65-F5344CB8AC3E}">
        <p14:creationId xmlns:p14="http://schemas.microsoft.com/office/powerpoint/2010/main" val="152033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519B3-8987-F886-6030-B3F6AF7CFE46}"/>
              </a:ext>
            </a:extLst>
          </p:cNvPr>
          <p:cNvSpPr>
            <a:spLocks noGrp="1"/>
          </p:cNvSpPr>
          <p:nvPr>
            <p:ph type="title"/>
          </p:nvPr>
        </p:nvSpPr>
        <p:spPr>
          <a:xfrm>
            <a:off x="2986454" y="188986"/>
            <a:ext cx="8610600" cy="1293028"/>
          </a:xfrm>
        </p:spPr>
        <p:txBody>
          <a:bodyPr>
            <a:normAutofit/>
          </a:bodyPr>
          <a:lstStyle/>
          <a:p>
            <a:pPr algn="ctr"/>
            <a:r>
              <a:rPr lang="pt-BR" b="1" dirty="0"/>
              <a:t>Youtube</a:t>
            </a:r>
          </a:p>
        </p:txBody>
      </p:sp>
      <p:sp>
        <p:nvSpPr>
          <p:cNvPr id="3" name="Espaço Reservado para Conteúdo 2">
            <a:extLst>
              <a:ext uri="{FF2B5EF4-FFF2-40B4-BE49-F238E27FC236}">
                <a16:creationId xmlns:a16="http://schemas.microsoft.com/office/drawing/2014/main" id="{5BB26F6B-ED78-49F7-1F46-A0F84BA68E3E}"/>
              </a:ext>
            </a:extLst>
          </p:cNvPr>
          <p:cNvSpPr>
            <a:spLocks noGrp="1"/>
          </p:cNvSpPr>
          <p:nvPr>
            <p:ph idx="1"/>
          </p:nvPr>
        </p:nvSpPr>
        <p:spPr>
          <a:xfrm>
            <a:off x="375920" y="1554479"/>
            <a:ext cx="6675120" cy="4633517"/>
          </a:xfrm>
        </p:spPr>
        <p:txBody>
          <a:bodyPr>
            <a:normAutofit fontScale="92500"/>
          </a:bodyPr>
          <a:lstStyle/>
          <a:p>
            <a:r>
              <a:rPr lang="pt-BR" dirty="0"/>
              <a:t>O YouTube foi registado por Chad Hurley, Steve Chen e </a:t>
            </a:r>
            <a:r>
              <a:rPr lang="pt-BR" dirty="0" err="1"/>
              <a:t>Jawed</a:t>
            </a:r>
            <a:r>
              <a:rPr lang="pt-BR" dirty="0"/>
              <a:t> Karim no dia 14 de fevereiro de 2005. Os criadores levaram mais de dois meses a desenvolver uma versão beta deste website desde a data de registo. </a:t>
            </a:r>
          </a:p>
          <a:p>
            <a:r>
              <a:rPr lang="pt-BR" dirty="0"/>
              <a:t>Em 23 de Abril de 2005, foi postado o primeiro vídeo neste website. Este vídeo chama-se “Me </a:t>
            </a:r>
            <a:r>
              <a:rPr lang="pt-BR" dirty="0" err="1"/>
              <a:t>at</a:t>
            </a:r>
            <a:r>
              <a:rPr lang="pt-BR" dirty="0"/>
              <a:t> </a:t>
            </a:r>
            <a:r>
              <a:rPr lang="pt-BR" dirty="0" err="1"/>
              <a:t>the</a:t>
            </a:r>
            <a:r>
              <a:rPr lang="pt-BR" dirty="0"/>
              <a:t> zoo” onde aparece o cofundador </a:t>
            </a:r>
            <a:r>
              <a:rPr lang="pt-BR" dirty="0" err="1"/>
              <a:t>Jawed</a:t>
            </a:r>
            <a:r>
              <a:rPr lang="pt-BR" dirty="0"/>
              <a:t> Karim falando sobre elefantes por 20 segundos.</a:t>
            </a:r>
          </a:p>
          <a:p>
            <a:r>
              <a:rPr lang="pt-BR" dirty="0"/>
              <a:t>Em dezembro de 2005, o YouTube é oficialmente lançado, numa altura em que já cerca de 8 milhões de vídeos eram visualizados diariamente. Em novembro de 2006, foi finalizado o negócio da compra do YouTube pela “Google Inc.” no valor de $1.65 bilhões.</a:t>
            </a:r>
          </a:p>
          <a:p>
            <a:endParaRPr lang="pt-BR" dirty="0"/>
          </a:p>
        </p:txBody>
      </p:sp>
      <p:pic>
        <p:nvPicPr>
          <p:cNvPr id="3078" name="Picture 6" descr="Quem criou o YouTube?">
            <a:extLst>
              <a:ext uri="{FF2B5EF4-FFF2-40B4-BE49-F238E27FC236}">
                <a16:creationId xmlns:a16="http://schemas.microsoft.com/office/drawing/2014/main" id="{E82D48C4-1AA4-A54F-4CCC-6CE5FC42C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32" t="117" r="8547" b="27773"/>
          <a:stretch/>
        </p:blipFill>
        <p:spPr bwMode="auto">
          <a:xfrm>
            <a:off x="0" y="364092"/>
            <a:ext cx="11703608" cy="6134470"/>
          </a:xfrm>
          <a:prstGeom prst="rect">
            <a:avLst/>
          </a:prstGeom>
          <a:solidFill>
            <a:srgbClr val="FFFFFF">
              <a:shade val="85000"/>
            </a:srgbClr>
          </a:solidFill>
        </p:spPr>
      </p:pic>
      <p:pic>
        <p:nvPicPr>
          <p:cNvPr id="3076" name="Picture 4" descr="YouTube">
            <a:extLst>
              <a:ext uri="{FF2B5EF4-FFF2-40B4-BE49-F238E27FC236}">
                <a16:creationId xmlns:a16="http://schemas.microsoft.com/office/drawing/2014/main" id="{50C78025-0254-2191-467C-AF9A1870D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4" t="31862" r="5292" b="32476"/>
          <a:stretch/>
        </p:blipFill>
        <p:spPr bwMode="auto">
          <a:xfrm>
            <a:off x="3617821" y="4378023"/>
            <a:ext cx="4319062" cy="171196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F303547-893D-46BD-601A-2CF2CA0A132F}"/>
              </a:ext>
            </a:extLst>
          </p:cNvPr>
          <p:cNvSpPr txBox="1"/>
          <p:nvPr/>
        </p:nvSpPr>
        <p:spPr>
          <a:xfrm>
            <a:off x="569821" y="6313896"/>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(S3)</a:t>
            </a:r>
            <a:endParaRPr lang="pt-BR" dirty="0"/>
          </a:p>
        </p:txBody>
      </p:sp>
    </p:spTree>
    <p:extLst>
      <p:ext uri="{BB962C8B-B14F-4D97-AF65-F5344CB8AC3E}">
        <p14:creationId xmlns:p14="http://schemas.microsoft.com/office/powerpoint/2010/main" val="4169796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A70447EE-07E7-4EA6-8962-7323D3ECF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9" name="Picture 4108">
            <a:extLst>
              <a:ext uri="{FF2B5EF4-FFF2-40B4-BE49-F238E27FC236}">
                <a16:creationId xmlns:a16="http://schemas.microsoft.com/office/drawing/2014/main" id="{B6C46B46-3280-4D55-A896-ACB335E946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89D456C8-F57A-52BC-7F4F-6319AC3EABD8}"/>
              </a:ext>
            </a:extLst>
          </p:cNvPr>
          <p:cNvSpPr>
            <a:spLocks noGrp="1"/>
          </p:cNvSpPr>
          <p:nvPr>
            <p:ph type="title"/>
          </p:nvPr>
        </p:nvSpPr>
        <p:spPr>
          <a:xfrm>
            <a:off x="2006599" y="677893"/>
            <a:ext cx="7772401" cy="1293028"/>
          </a:xfrm>
        </p:spPr>
        <p:txBody>
          <a:bodyPr>
            <a:normAutofit/>
          </a:bodyPr>
          <a:lstStyle/>
          <a:p>
            <a:pPr algn="ctr"/>
            <a:r>
              <a:rPr lang="pt-BR" sz="4800" b="1" dirty="0"/>
              <a:t>Instagram </a:t>
            </a:r>
          </a:p>
        </p:txBody>
      </p:sp>
      <p:sp>
        <p:nvSpPr>
          <p:cNvPr id="3" name="Espaço Reservado para Conteúdo 2">
            <a:extLst>
              <a:ext uri="{FF2B5EF4-FFF2-40B4-BE49-F238E27FC236}">
                <a16:creationId xmlns:a16="http://schemas.microsoft.com/office/drawing/2014/main" id="{0B085BBC-D247-7729-93B8-E90F307B015B}"/>
              </a:ext>
            </a:extLst>
          </p:cNvPr>
          <p:cNvSpPr>
            <a:spLocks noGrp="1"/>
          </p:cNvSpPr>
          <p:nvPr>
            <p:ph idx="1"/>
          </p:nvPr>
        </p:nvSpPr>
        <p:spPr>
          <a:xfrm>
            <a:off x="685799" y="2194560"/>
            <a:ext cx="7839076" cy="4024125"/>
          </a:xfrm>
        </p:spPr>
        <p:txBody>
          <a:bodyPr>
            <a:normAutofit/>
          </a:bodyPr>
          <a:lstStyle/>
          <a:p>
            <a:r>
              <a:rPr lang="pt-BR" dirty="0"/>
              <a:t>O Instagram foi lançado em 2010 pelo norte-americano Kevin </a:t>
            </a:r>
            <a:r>
              <a:rPr lang="pt-BR" dirty="0" err="1"/>
              <a:t>Systrom</a:t>
            </a:r>
            <a:r>
              <a:rPr lang="pt-BR" dirty="0"/>
              <a:t> e pelo </a:t>
            </a:r>
            <a:r>
              <a:rPr lang="pt-BR" u="sng" dirty="0"/>
              <a:t>brasileiro</a:t>
            </a:r>
            <a:r>
              <a:rPr lang="pt-BR" dirty="0"/>
              <a:t> Mike Krieger. No mesmo dia do lançamento, o aplicativo tornou-se o mais baixado na Apple Store.</a:t>
            </a:r>
          </a:p>
          <a:p>
            <a:r>
              <a:rPr lang="pt-BR" dirty="0"/>
              <a:t>Em 2011, a empresa, que tinha apenas 6 funcionários já possuía 10 milhões de usuários na rede. Já no ano de 2012, após o lançamento do aplicativo na versão para Android, o Instagram foi comprado pelo Facebook, por 1 bilhão dólares. </a:t>
            </a:r>
          </a:p>
          <a:p>
            <a:r>
              <a:rPr lang="pt-BR" dirty="0"/>
              <a:t>Atualmente, a rede social conta com mais de 500 milhões de usuários em todo o mundo.</a:t>
            </a:r>
          </a:p>
          <a:p>
            <a:endParaRPr lang="pt-BR" dirty="0"/>
          </a:p>
        </p:txBody>
      </p:sp>
      <p:sp>
        <p:nvSpPr>
          <p:cNvPr id="4111" name="Rounded Rectangle 11">
            <a:extLst>
              <a:ext uri="{FF2B5EF4-FFF2-40B4-BE49-F238E27FC236}">
                <a16:creationId xmlns:a16="http://schemas.microsoft.com/office/drawing/2014/main" id="{3A4BE53B-31BC-4C4B-9AFC-0C315C43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841323"/>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Fundadores do Instagram saem e deixam a empresa nas mãos de Zuckerberg |  Redes sociais | PÚBLICO">
            <a:extLst>
              <a:ext uri="{FF2B5EF4-FFF2-40B4-BE49-F238E27FC236}">
                <a16:creationId xmlns:a16="http://schemas.microsoft.com/office/drawing/2014/main" id="{15C46F92-0CCC-C7E6-1980-4F8AE47FF7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86" t="-15359" r="-30294" b="-16628"/>
          <a:stretch/>
        </p:blipFill>
        <p:spPr bwMode="auto">
          <a:xfrm>
            <a:off x="-1473692" y="-895927"/>
            <a:ext cx="12344892" cy="81134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13" name="Rounded Rectangle 43">
            <a:extLst>
              <a:ext uri="{FF2B5EF4-FFF2-40B4-BE49-F238E27FC236}">
                <a16:creationId xmlns:a16="http://schemas.microsoft.com/office/drawing/2014/main" id="{534173C8-4247-47BA-A45E-901C964B1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2651835"/>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Fundadores do Instagram saem e deixam a empresa nas mãos de Zuckerberg |  Redes sociais | PÚBLICO">
            <a:extLst>
              <a:ext uri="{FF2B5EF4-FFF2-40B4-BE49-F238E27FC236}">
                <a16:creationId xmlns:a16="http://schemas.microsoft.com/office/drawing/2014/main" id="{4E15C884-B703-CE3E-515E-8300F9EB1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74" t="16936" r="54653" b="31672"/>
          <a:stretch/>
        </p:blipFill>
        <p:spPr bwMode="auto">
          <a:xfrm>
            <a:off x="9570721" y="2699731"/>
            <a:ext cx="1487767" cy="154239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15" name="Rounded Rectangle 45">
            <a:extLst>
              <a:ext uri="{FF2B5EF4-FFF2-40B4-BE49-F238E27FC236}">
                <a16:creationId xmlns:a16="http://schemas.microsoft.com/office/drawing/2014/main" id="{8678AF0A-5C6A-4880-9F1A-90295C3E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3593" y="4462347"/>
            <a:ext cx="2194560" cy="1645920"/>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ússia restringirá acesso ao Instagram devido a discursos violentos">
            <a:extLst>
              <a:ext uri="{FF2B5EF4-FFF2-40B4-BE49-F238E27FC236}">
                <a16:creationId xmlns:a16="http://schemas.microsoft.com/office/drawing/2014/main" id="{684E9719-3FC7-7842-B496-5E9497D2F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36" b="21017"/>
          <a:stretch/>
        </p:blipFill>
        <p:spPr bwMode="auto">
          <a:xfrm>
            <a:off x="2939466" y="4550422"/>
            <a:ext cx="3953179" cy="1403928"/>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E83A176-3948-0566-F89D-D488C0932BA1}"/>
              </a:ext>
            </a:extLst>
          </p:cNvPr>
          <p:cNvSpPr txBox="1"/>
          <p:nvPr/>
        </p:nvSpPr>
        <p:spPr>
          <a:xfrm>
            <a:off x="569821" y="6313896"/>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(S4)</a:t>
            </a:r>
            <a:endParaRPr lang="pt-BR" dirty="0"/>
          </a:p>
        </p:txBody>
      </p:sp>
    </p:spTree>
    <p:extLst>
      <p:ext uri="{BB962C8B-B14F-4D97-AF65-F5344CB8AC3E}">
        <p14:creationId xmlns:p14="http://schemas.microsoft.com/office/powerpoint/2010/main" val="146173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D628D-2E3A-3F32-7D2D-B924CD9B30B4}"/>
              </a:ext>
            </a:extLst>
          </p:cNvPr>
          <p:cNvSpPr>
            <a:spLocks noGrp="1"/>
          </p:cNvSpPr>
          <p:nvPr>
            <p:ph type="title"/>
          </p:nvPr>
        </p:nvSpPr>
        <p:spPr>
          <a:xfrm>
            <a:off x="2339340" y="454537"/>
            <a:ext cx="8610600" cy="1293028"/>
          </a:xfrm>
        </p:spPr>
        <p:txBody>
          <a:bodyPr>
            <a:normAutofit/>
          </a:bodyPr>
          <a:lstStyle/>
          <a:p>
            <a:r>
              <a:rPr lang="pt-BR" sz="4800" b="1" dirty="0" err="1"/>
              <a:t>Whatsapp</a:t>
            </a:r>
            <a:endParaRPr lang="pt-BR" sz="4800" b="1" dirty="0"/>
          </a:p>
        </p:txBody>
      </p:sp>
      <p:pic>
        <p:nvPicPr>
          <p:cNvPr id="4" name="Assobio do whatsapp   zap zap, toque whatsapp, whistle (donwload) 🎵🔴">
            <a:hlinkClick r:id="" action="ppaction://media"/>
            <a:extLst>
              <a:ext uri="{FF2B5EF4-FFF2-40B4-BE49-F238E27FC236}">
                <a16:creationId xmlns:a16="http://schemas.microsoft.com/office/drawing/2014/main" id="{D73F629A-776E-6834-1CFF-C4F47D5B02B9}"/>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flipV="1">
            <a:off x="7993633" y="764373"/>
            <a:ext cx="45719" cy="45719"/>
          </a:xfrm>
        </p:spPr>
      </p:pic>
      <p:sp>
        <p:nvSpPr>
          <p:cNvPr id="5" name="Espaço Reservado para Conteúdo 2">
            <a:extLst>
              <a:ext uri="{FF2B5EF4-FFF2-40B4-BE49-F238E27FC236}">
                <a16:creationId xmlns:a16="http://schemas.microsoft.com/office/drawing/2014/main" id="{144B76D2-0439-F67F-9E40-4C70C3040DE4}"/>
              </a:ext>
            </a:extLst>
          </p:cNvPr>
          <p:cNvSpPr txBox="1">
            <a:spLocks/>
          </p:cNvSpPr>
          <p:nvPr/>
        </p:nvSpPr>
        <p:spPr>
          <a:xfrm>
            <a:off x="465262" y="1645965"/>
            <a:ext cx="6650104" cy="46558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7000"/>
              </a:lnSpc>
              <a:spcAft>
                <a:spcPts val="800"/>
              </a:spcAft>
            </a:pPr>
            <a:r>
              <a:rPr lang="pt-BR" dirty="0">
                <a:effectLst/>
                <a:latin typeface="Arial" panose="020B0604020202020204" pitchFamily="34" charset="0"/>
                <a:ea typeface="Arial" panose="020B0604020202020204" pitchFamily="34" charset="0"/>
              </a:rPr>
              <a:t>O aplicativo foi criado em 2009, nos Estados Unidos, por Brian Acton e Jan </a:t>
            </a:r>
            <a:r>
              <a:rPr lang="pt-BR" dirty="0" err="1">
                <a:effectLst/>
                <a:latin typeface="Arial" panose="020B0604020202020204" pitchFamily="34" charset="0"/>
                <a:ea typeface="Arial" panose="020B0604020202020204" pitchFamily="34" charset="0"/>
              </a:rPr>
              <a:t>Koum</a:t>
            </a:r>
            <a:r>
              <a:rPr lang="pt-BR" dirty="0">
                <a:effectLst/>
                <a:latin typeface="Arial" panose="020B0604020202020204" pitchFamily="34" charset="0"/>
                <a:ea typeface="Arial" panose="020B0604020202020204" pitchFamily="34" charset="0"/>
              </a:rPr>
              <a:t>, com objetivo de oferecer uma alternativa às mensagens via SMS.</a:t>
            </a:r>
          </a:p>
          <a:p>
            <a:pPr>
              <a:lnSpc>
                <a:spcPct val="107000"/>
              </a:lnSpc>
              <a:spcAft>
                <a:spcPts val="800"/>
              </a:spcAft>
            </a:pPr>
            <a:r>
              <a:rPr lang="pt-BR" dirty="0">
                <a:effectLst/>
                <a:latin typeface="Arial" panose="020B0604020202020204" pitchFamily="34" charset="0"/>
                <a:ea typeface="Arial" panose="020B0604020202020204" pitchFamily="34" charset="0"/>
              </a:rPr>
              <a:t>A praticidade de permitir a troca de mensagens de texto pela internet sem as tarifas fez com que o WhatsApp rapidamente se popularizasse, principalmente em países com economias mais frágeis.</a:t>
            </a:r>
          </a:p>
          <a:p>
            <a:pPr>
              <a:lnSpc>
                <a:spcPct val="107000"/>
              </a:lnSpc>
              <a:spcAft>
                <a:spcPts val="800"/>
              </a:spcAft>
            </a:pPr>
            <a:r>
              <a:rPr lang="pt-BR" dirty="0">
                <a:effectLst/>
                <a:latin typeface="Arial" panose="020B0604020202020204" pitchFamily="34" charset="0"/>
                <a:ea typeface="Arial" panose="020B0604020202020204" pitchFamily="34" charset="0"/>
              </a:rPr>
              <a:t>O sucesso chamou a atenção do Facebook, que fechou um meganegócio para adquirir o aplicativo em 2014. A empresa pagou US$ 19 bilhões para assumir o controle do WhatsApp, que continuou funcionando de forma independente do restante dos serviços da empresa. </a:t>
            </a:r>
          </a:p>
          <a:p>
            <a:pPr>
              <a:lnSpc>
                <a:spcPct val="107000"/>
              </a:lnSpc>
              <a:spcAft>
                <a:spcPts val="800"/>
              </a:spcAft>
            </a:pPr>
            <a:r>
              <a:rPr lang="pt-BR" dirty="0">
                <a:effectLst/>
                <a:latin typeface="Arial" panose="020B0604020202020204" pitchFamily="34" charset="0"/>
                <a:ea typeface="Arial" panose="020B0604020202020204" pitchFamily="34" charset="0"/>
              </a:rPr>
              <a:t>Na época, o app registrava 600 milhões de usuários ativos, mas já superou 2 bilhões em todo o mundo.</a:t>
            </a:r>
          </a:p>
          <a:p>
            <a:endParaRPr lang="pt-BR" dirty="0"/>
          </a:p>
        </p:txBody>
      </p:sp>
      <p:pic>
        <p:nvPicPr>
          <p:cNvPr id="5126" name="Picture 6" descr="Facebook e Twitter rejeitaram emprego a um dos fundadores do WhatsApp em  2009 | VEJA SÃO PAULO">
            <a:extLst>
              <a:ext uri="{FF2B5EF4-FFF2-40B4-BE49-F238E27FC236}">
                <a16:creationId xmlns:a16="http://schemas.microsoft.com/office/drawing/2014/main" id="{BF97CC76-BFF3-97F7-1C46-1719B68162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17245" t="2438" r="15298" b="19216"/>
          <a:stretch/>
        </p:blipFill>
        <p:spPr bwMode="auto">
          <a:xfrm>
            <a:off x="7193709" y="1808480"/>
            <a:ext cx="4533029" cy="3948565"/>
          </a:xfrm>
          <a:prstGeom prst="roundRect">
            <a:avLst>
              <a:gd name="adj" fmla="val 8594"/>
            </a:avLst>
          </a:prstGeom>
          <a:solidFill>
            <a:srgbClr val="FFFFFF">
              <a:shade val="85000"/>
            </a:srgbClr>
          </a:solidFill>
          <a:ln>
            <a:noFill/>
          </a:ln>
          <a:effectLst/>
        </p:spPr>
      </p:pic>
      <p:pic>
        <p:nvPicPr>
          <p:cNvPr id="5122" name="Picture 2" descr="WhatsApp | Software | TechTudo">
            <a:extLst>
              <a:ext uri="{FF2B5EF4-FFF2-40B4-BE49-F238E27FC236}">
                <a16:creationId xmlns:a16="http://schemas.microsoft.com/office/drawing/2014/main" id="{A1CCEA61-A2D0-C063-770A-F2741537B6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50" t="35457" r="11126" b="35457"/>
          <a:stretch/>
        </p:blipFill>
        <p:spPr bwMode="auto">
          <a:xfrm>
            <a:off x="7270631" y="4270745"/>
            <a:ext cx="4379184" cy="1368055"/>
          </a:xfrm>
          <a:prstGeom prst="roundRect">
            <a:avLst>
              <a:gd name="adj" fmla="val 8594"/>
            </a:avLst>
          </a:prstGeom>
          <a:solidFill>
            <a:srgbClr val="FFFFFF">
              <a:shade val="85000"/>
            </a:srgbClr>
          </a:solidFill>
          <a:ln>
            <a:noFill/>
          </a:ln>
          <a:effectLst/>
        </p:spPr>
      </p:pic>
      <p:sp>
        <p:nvSpPr>
          <p:cNvPr id="6" name="CaixaDeTexto 5">
            <a:extLst>
              <a:ext uri="{FF2B5EF4-FFF2-40B4-BE49-F238E27FC236}">
                <a16:creationId xmlns:a16="http://schemas.microsoft.com/office/drawing/2014/main" id="{B161543A-C82A-8FE3-7D6D-828EBEA1F86D}"/>
              </a:ext>
            </a:extLst>
          </p:cNvPr>
          <p:cNvSpPr txBox="1"/>
          <p:nvPr/>
        </p:nvSpPr>
        <p:spPr>
          <a:xfrm>
            <a:off x="569821" y="6313896"/>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(S5)</a:t>
            </a:r>
            <a:endParaRPr lang="pt-BR" dirty="0"/>
          </a:p>
        </p:txBody>
      </p:sp>
    </p:spTree>
    <p:extLst>
      <p:ext uri="{BB962C8B-B14F-4D97-AF65-F5344CB8AC3E}">
        <p14:creationId xmlns:p14="http://schemas.microsoft.com/office/powerpoint/2010/main" val="12862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0BDABA-FD38-6D7B-007B-4AC0798ECEB8}"/>
              </a:ext>
            </a:extLst>
          </p:cNvPr>
          <p:cNvSpPr>
            <a:spLocks noGrp="1"/>
          </p:cNvSpPr>
          <p:nvPr>
            <p:ph type="title"/>
          </p:nvPr>
        </p:nvSpPr>
        <p:spPr>
          <a:xfrm>
            <a:off x="2895600" y="764373"/>
            <a:ext cx="8610600" cy="1293028"/>
          </a:xfrm>
        </p:spPr>
        <p:txBody>
          <a:bodyPr>
            <a:normAutofit/>
          </a:bodyPr>
          <a:lstStyle/>
          <a:p>
            <a:pPr algn="ctr"/>
            <a:r>
              <a:rPr lang="pt-BR" sz="7200" b="1" dirty="0"/>
              <a:t>Twitter</a:t>
            </a:r>
          </a:p>
        </p:txBody>
      </p:sp>
      <p:sp>
        <p:nvSpPr>
          <p:cNvPr id="3" name="Espaço Reservado para Conteúdo 2">
            <a:extLst>
              <a:ext uri="{FF2B5EF4-FFF2-40B4-BE49-F238E27FC236}">
                <a16:creationId xmlns:a16="http://schemas.microsoft.com/office/drawing/2014/main" id="{3C1F2B28-2A29-7140-314A-51C71FFF3E70}"/>
              </a:ext>
            </a:extLst>
          </p:cNvPr>
          <p:cNvSpPr>
            <a:spLocks noGrp="1"/>
          </p:cNvSpPr>
          <p:nvPr>
            <p:ph idx="1"/>
          </p:nvPr>
        </p:nvSpPr>
        <p:spPr>
          <a:xfrm>
            <a:off x="477520" y="2057401"/>
            <a:ext cx="6391501" cy="4206240"/>
          </a:xfrm>
        </p:spPr>
        <p:txBody>
          <a:bodyPr>
            <a:normAutofit/>
          </a:bodyPr>
          <a:lstStyle/>
          <a:p>
            <a:r>
              <a:rPr lang="pt-BR" sz="1900" dirty="0"/>
              <a:t>O Twitter foi criado em Março de 2006 por Jack Dorsey, Evan Williams, Biz Stone e Noah Glass e foi lançado em Julho de 2006 nos EUA. </a:t>
            </a:r>
          </a:p>
          <a:p>
            <a:r>
              <a:rPr lang="pt-BR" sz="1900" dirty="0"/>
              <a:t>A ideia inicial dos fundadores era que o Twitter fosse uma espécie de "SMS da internet" com a limitação de caracteres de uma mensagem de celular. </a:t>
            </a:r>
          </a:p>
          <a:p>
            <a:r>
              <a:rPr lang="pt-BR" sz="1900" dirty="0"/>
              <a:t>Inicialmente chamada </a:t>
            </a:r>
            <a:r>
              <a:rPr lang="pt-BR" sz="1900" dirty="0" err="1"/>
              <a:t>Twttr</a:t>
            </a:r>
            <a:r>
              <a:rPr lang="pt-BR" sz="1900" dirty="0"/>
              <a:t> (sem vogais), o nome da rede social, em inglês, significa gorjear. A ideia é que o usuário da rede social está "piando" pela internet.</a:t>
            </a:r>
          </a:p>
          <a:p>
            <a:r>
              <a:rPr lang="pt-BR" sz="1900" dirty="0"/>
              <a:t>No dia 7 de novembro de 2013, o Twitter fez sua estreia na Bolsa de Nova York. Todas as 70 milhões de ações colocadas no mercado foram vendidas.</a:t>
            </a:r>
          </a:p>
          <a:p>
            <a:endParaRPr lang="pt-BR" sz="1900" dirty="0"/>
          </a:p>
        </p:txBody>
      </p:sp>
      <p:pic>
        <p:nvPicPr>
          <p:cNvPr id="6150" name="Picture 6" descr="Las otras apps de los fundadores de Twitter - Grupo Milenio">
            <a:extLst>
              <a:ext uri="{FF2B5EF4-FFF2-40B4-BE49-F238E27FC236}">
                <a16:creationId xmlns:a16="http://schemas.microsoft.com/office/drawing/2014/main" id="{4C60EA06-E205-9DA1-392F-42A8B487AA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2314"/>
          <a:stretch/>
        </p:blipFill>
        <p:spPr bwMode="auto">
          <a:xfrm>
            <a:off x="-83127" y="410210"/>
            <a:ext cx="12549098" cy="58982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 Twitter: Como entrar em contato facilmente">
            <a:extLst>
              <a:ext uri="{FF2B5EF4-FFF2-40B4-BE49-F238E27FC236}">
                <a16:creationId xmlns:a16="http://schemas.microsoft.com/office/drawing/2014/main" id="{17596C98-797B-F147-5DA2-E50BABB868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94" r="3" b="4154"/>
          <a:stretch/>
        </p:blipFill>
        <p:spPr bwMode="auto">
          <a:xfrm>
            <a:off x="6573520" y="4173387"/>
            <a:ext cx="4085492"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0E16A57-57F1-B292-D206-0300D965AA3C}"/>
              </a:ext>
            </a:extLst>
          </p:cNvPr>
          <p:cNvSpPr txBox="1"/>
          <p:nvPr/>
        </p:nvSpPr>
        <p:spPr>
          <a:xfrm>
            <a:off x="477520" y="6353294"/>
            <a:ext cx="6096000" cy="369332"/>
          </a:xfrm>
          <a:prstGeom prst="rect">
            <a:avLst/>
          </a:prstGeom>
          <a:noFill/>
        </p:spPr>
        <p:txBody>
          <a:bodyPr wrap="square">
            <a:spAutoFit/>
          </a:bodyPr>
          <a:lstStyle/>
          <a:p>
            <a:r>
              <a:rPr lang="pt-BR" b="1" dirty="0">
                <a:solidFill>
                  <a:srgbClr val="FF0000"/>
                </a:solidFill>
                <a:latin typeface="Arial" panose="020B0604020202020204" pitchFamily="34" charset="0"/>
                <a:cs typeface="Times New Roman" panose="02020603050405020304" pitchFamily="18" charset="0"/>
              </a:rPr>
              <a:t>(S7)</a:t>
            </a:r>
            <a:endParaRPr lang="pt-BR" dirty="0"/>
          </a:p>
        </p:txBody>
      </p:sp>
    </p:spTree>
    <p:extLst>
      <p:ext uri="{BB962C8B-B14F-4D97-AF65-F5344CB8AC3E}">
        <p14:creationId xmlns:p14="http://schemas.microsoft.com/office/powerpoint/2010/main" val="38093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9" name="Picture 8198">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201" name="Picture 8200">
            <a:extLst>
              <a:ext uri="{FF2B5EF4-FFF2-40B4-BE49-F238E27FC236}">
                <a16:creationId xmlns:a16="http://schemas.microsoft.com/office/drawing/2014/main" id="{3094519A-B61A-4BE2-9E40-30E744081B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8203" name="Rectangle 820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Sociedade: o que é, tipos, sociedade X comunidade - Brasil Escola">
            <a:extLst>
              <a:ext uri="{FF2B5EF4-FFF2-40B4-BE49-F238E27FC236}">
                <a16:creationId xmlns:a16="http://schemas.microsoft.com/office/drawing/2014/main" id="{AFE9F481-75F2-D46A-1620-DF91105A9B3C}"/>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l="7955" r="935"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F9C12EB-187A-10FC-1792-CA7947AF78DE}"/>
              </a:ext>
            </a:extLst>
          </p:cNvPr>
          <p:cNvSpPr>
            <a:spLocks noGrp="1"/>
          </p:cNvSpPr>
          <p:nvPr>
            <p:ph type="title"/>
          </p:nvPr>
        </p:nvSpPr>
        <p:spPr>
          <a:xfrm>
            <a:off x="1714500" y="1232964"/>
            <a:ext cx="9448800" cy="1825096"/>
          </a:xfrm>
        </p:spPr>
        <p:txBody>
          <a:bodyPr vert="horz" lIns="91440" tIns="45720" rIns="91440" bIns="45720" rtlCol="0" anchor="b">
            <a:normAutofit/>
          </a:bodyPr>
          <a:lstStyle/>
          <a:p>
            <a:pPr algn="l"/>
            <a:r>
              <a:rPr lang="en-US" sz="6000" dirty="0" err="1"/>
              <a:t>Efeitos</a:t>
            </a:r>
            <a:r>
              <a:rPr lang="en-US" sz="6000" dirty="0"/>
              <a:t> NA SOCIEDADE</a:t>
            </a:r>
          </a:p>
        </p:txBody>
      </p:sp>
    </p:spTree>
    <p:extLst>
      <p:ext uri="{BB962C8B-B14F-4D97-AF65-F5344CB8AC3E}">
        <p14:creationId xmlns:p14="http://schemas.microsoft.com/office/powerpoint/2010/main" val="34106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2"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E8E8340-05B8-7E3C-F8EB-1314B43929B1}"/>
              </a:ext>
            </a:extLst>
          </p:cNvPr>
          <p:cNvPicPr>
            <a:picLocks noChangeAspect="1"/>
          </p:cNvPicPr>
          <p:nvPr/>
        </p:nvPicPr>
        <p:blipFill rotWithShape="1">
          <a:blip r:embed="rId3"/>
          <a:srcRect l="7500" t="25139" r="34141" b="16183"/>
          <a:stretch/>
        </p:blipFill>
        <p:spPr>
          <a:xfrm>
            <a:off x="1577146" y="873252"/>
            <a:ext cx="9037708" cy="5111496"/>
          </a:xfrm>
          <a:prstGeom prst="rect">
            <a:avLst/>
          </a:prstGeom>
          <a:ln w="31750" cap="sq">
            <a:noFill/>
            <a:miter lim="800000"/>
          </a:ln>
        </p:spPr>
      </p:pic>
      <p:sp>
        <p:nvSpPr>
          <p:cNvPr id="3" name="CaixaDeTexto 2">
            <a:extLst>
              <a:ext uri="{FF2B5EF4-FFF2-40B4-BE49-F238E27FC236}">
                <a16:creationId xmlns:a16="http://schemas.microsoft.com/office/drawing/2014/main" id="{C474C994-3560-4C22-AE1F-F0387E6A9E6A}"/>
              </a:ext>
            </a:extLst>
          </p:cNvPr>
          <p:cNvSpPr txBox="1"/>
          <p:nvPr/>
        </p:nvSpPr>
        <p:spPr>
          <a:xfrm>
            <a:off x="579267" y="6371493"/>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7 + P5)</a:t>
            </a:r>
            <a:endParaRPr lang="pt-BR" dirty="0"/>
          </a:p>
        </p:txBody>
      </p:sp>
    </p:spTree>
    <p:extLst>
      <p:ext uri="{BB962C8B-B14F-4D97-AF65-F5344CB8AC3E}">
        <p14:creationId xmlns:p14="http://schemas.microsoft.com/office/powerpoint/2010/main" val="2850554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0"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m 12">
            <a:extLst>
              <a:ext uri="{FF2B5EF4-FFF2-40B4-BE49-F238E27FC236}">
                <a16:creationId xmlns:a16="http://schemas.microsoft.com/office/drawing/2014/main" id="{90389E0A-FBD0-810D-EC2A-3FAD4D6AED80}"/>
              </a:ext>
            </a:extLst>
          </p:cNvPr>
          <p:cNvPicPr>
            <a:picLocks noChangeAspect="1"/>
          </p:cNvPicPr>
          <p:nvPr/>
        </p:nvPicPr>
        <p:blipFill rotWithShape="1">
          <a:blip r:embed="rId3"/>
          <a:srcRect l="9221" t="26709" r="37916" b="40080"/>
          <a:stretch/>
        </p:blipFill>
        <p:spPr>
          <a:xfrm>
            <a:off x="870204" y="1582264"/>
            <a:ext cx="10451592" cy="3693472"/>
          </a:xfrm>
          <a:prstGeom prst="rect">
            <a:avLst/>
          </a:prstGeom>
          <a:ln w="31750" cap="sq">
            <a:noFill/>
            <a:miter lim="800000"/>
          </a:ln>
        </p:spPr>
      </p:pic>
      <p:sp>
        <p:nvSpPr>
          <p:cNvPr id="2" name="CaixaDeTexto 1">
            <a:extLst>
              <a:ext uri="{FF2B5EF4-FFF2-40B4-BE49-F238E27FC236}">
                <a16:creationId xmlns:a16="http://schemas.microsoft.com/office/drawing/2014/main" id="{87C10F0C-EFC1-205C-5290-4CA16054D296}"/>
              </a:ext>
            </a:extLst>
          </p:cNvPr>
          <p:cNvSpPr txBox="1"/>
          <p:nvPr/>
        </p:nvSpPr>
        <p:spPr>
          <a:xfrm>
            <a:off x="579267" y="6371493"/>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(S8</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930090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a:extLst>
              <a:ext uri="{FF2B5EF4-FFF2-40B4-BE49-F238E27FC236}">
                <a16:creationId xmlns:a16="http://schemas.microsoft.com/office/drawing/2014/main" id="{99CE754E-4758-84E6-E6B1-7D4574CBAB01}"/>
              </a:ext>
            </a:extLst>
          </p:cNvPr>
          <p:cNvSpPr>
            <a:spLocks noGrp="1"/>
          </p:cNvSpPr>
          <p:nvPr>
            <p:ph idx="1"/>
          </p:nvPr>
        </p:nvSpPr>
        <p:spPr>
          <a:xfrm>
            <a:off x="0" y="127262"/>
            <a:ext cx="6218991" cy="6730738"/>
          </a:xfrm>
          <a:solidFill>
            <a:schemeClr val="bg1"/>
          </a:solidFill>
        </p:spPr>
        <p:txBody>
          <a:bodyPr>
            <a:normAutofit fontScale="92500" lnSpcReduction="20000"/>
          </a:bodyPr>
          <a:lstStyle/>
          <a:p>
            <a:pPr marL="0" indent="0">
              <a:buNone/>
            </a:pPr>
            <a:endParaRPr lang="pt-BR" dirty="0"/>
          </a:p>
          <a:p>
            <a:endParaRPr lang="pt-BR" dirty="0"/>
          </a:p>
          <a:p>
            <a:endParaRPr lang="pt-BR" dirty="0"/>
          </a:p>
          <a:p>
            <a:r>
              <a:rPr lang="pt-BR" dirty="0"/>
              <a:t>91% dos jovens de 16 a 24 anos usam a               internet para redes sociais.</a:t>
            </a:r>
          </a:p>
          <a:p>
            <a:r>
              <a:rPr lang="pt-BR" dirty="0"/>
              <a:t>As mídias sociais foram descritas como mais viciantes do que os cigarros e álcool.</a:t>
            </a:r>
          </a:p>
          <a:p>
            <a:r>
              <a:rPr lang="pt-BR" dirty="0"/>
              <a:t>As taxas de ansiedade e depressão em jovens aumentaram 70% em os últimos 25 anos.</a:t>
            </a:r>
          </a:p>
          <a:p>
            <a:r>
              <a:rPr lang="pt-BR" dirty="0"/>
              <a:t>O uso de mídia social está associado ao aumento das taxas de ansiedade, depressão e sono ruim.</a:t>
            </a:r>
          </a:p>
          <a:p>
            <a:r>
              <a:rPr lang="pt-BR" dirty="0"/>
              <a:t>O bullying cibernético é um problema crescente com 7 em cada 10 jovens dizendo que eles experimentaram.</a:t>
            </a:r>
          </a:p>
          <a:p>
            <a:r>
              <a:rPr lang="pt-BR" dirty="0"/>
              <a:t>As mídias sociais podem melhorar o acesso dos jovens às experiências de saúde e informações especializadas em saúde.</a:t>
            </a:r>
          </a:p>
          <a:p>
            <a:r>
              <a:rPr lang="pt-BR" dirty="0"/>
              <a:t>Aqueles que usam a mídia social relatam ser mais emocionalmente apoiado através de seus contatos.</a:t>
            </a:r>
          </a:p>
          <a:p>
            <a:endParaRPr lang="pt-BR" dirty="0"/>
          </a:p>
          <a:p>
            <a:pPr marL="0" indent="0">
              <a:buNone/>
            </a:pPr>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(P6</a:t>
            </a:r>
            <a:r>
              <a:rPr lang="pt-BR" sz="2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a:p>
            <a:pPr marL="0" indent="0">
              <a:buNone/>
            </a:pPr>
            <a:endParaRPr lang="pt-BR" dirty="0">
              <a:solidFill>
                <a:srgbClr val="FF0000"/>
              </a:solidFill>
            </a:endParaRPr>
          </a:p>
        </p:txBody>
      </p:sp>
      <p:pic>
        <p:nvPicPr>
          <p:cNvPr id="19" name="Imagem 18" descr="Uma imagem contendo Diagrama&#10;&#10;Descrição gerada automaticamente">
            <a:extLst>
              <a:ext uri="{FF2B5EF4-FFF2-40B4-BE49-F238E27FC236}">
                <a16:creationId xmlns:a16="http://schemas.microsoft.com/office/drawing/2014/main" id="{2BA103A6-CCA1-8DEA-8CB5-433F9B2FF1F1}"/>
              </a:ext>
            </a:extLst>
          </p:cNvPr>
          <p:cNvPicPr>
            <a:picLocks noChangeAspect="1"/>
          </p:cNvPicPr>
          <p:nvPr/>
        </p:nvPicPr>
        <p:blipFill>
          <a:blip r:embed="rId2"/>
          <a:stretch>
            <a:fillRect/>
          </a:stretch>
        </p:blipFill>
        <p:spPr>
          <a:xfrm>
            <a:off x="6218991" y="4284"/>
            <a:ext cx="5973009" cy="6849431"/>
          </a:xfrm>
          <a:prstGeom prst="rect">
            <a:avLst/>
          </a:prstGeom>
        </p:spPr>
      </p:pic>
      <p:sp>
        <p:nvSpPr>
          <p:cNvPr id="20" name="Título 1">
            <a:extLst>
              <a:ext uri="{FF2B5EF4-FFF2-40B4-BE49-F238E27FC236}">
                <a16:creationId xmlns:a16="http://schemas.microsoft.com/office/drawing/2014/main" id="{01161475-1D00-5E9E-79DC-9031DFEED6F5}"/>
              </a:ext>
            </a:extLst>
          </p:cNvPr>
          <p:cNvSpPr>
            <a:spLocks noGrp="1"/>
          </p:cNvSpPr>
          <p:nvPr>
            <p:ph type="title"/>
          </p:nvPr>
        </p:nvSpPr>
        <p:spPr>
          <a:xfrm>
            <a:off x="-2639582" y="-122977"/>
            <a:ext cx="8610600" cy="1295400"/>
          </a:xfrm>
        </p:spPr>
        <p:txBody>
          <a:bodyPr>
            <a:normAutofit/>
          </a:bodyPr>
          <a:lstStyle/>
          <a:p>
            <a:pPr marL="0" indent="0">
              <a:buNone/>
            </a:pPr>
            <a:r>
              <a:rPr lang="pt-BR" sz="2400" b="1" u="sng" dirty="0">
                <a:effectLst/>
                <a:latin typeface="Calibri" panose="020F0502020204030204" pitchFamily="34" charset="0"/>
                <a:ea typeface="Calibri" panose="020F0502020204030204" pitchFamily="34" charset="0"/>
                <a:cs typeface="Times New Roman" panose="02020603050405020304" pitchFamily="18" charset="0"/>
              </a:rPr>
              <a:t>RSPH </a:t>
            </a:r>
            <a:r>
              <a:rPr lang="pt-BR" sz="2400" b="1" u="sng" dirty="0" err="1">
                <a:effectLst/>
                <a:latin typeface="Calibri" panose="020F0502020204030204" pitchFamily="34" charset="0"/>
                <a:ea typeface="Calibri" panose="020F0502020204030204" pitchFamily="34" charset="0"/>
                <a:cs typeface="Times New Roman" panose="02020603050405020304" pitchFamily="18" charset="0"/>
              </a:rPr>
              <a:t>and</a:t>
            </a:r>
            <a:r>
              <a:rPr lang="pt-BR" sz="2400" b="1" u="sng" dirty="0">
                <a:effectLst/>
                <a:latin typeface="Calibri" panose="020F0502020204030204" pitchFamily="34" charset="0"/>
                <a:ea typeface="Calibri" panose="020F0502020204030204" pitchFamily="34" charset="0"/>
                <a:cs typeface="Times New Roman" panose="02020603050405020304" pitchFamily="18" charset="0"/>
              </a:rPr>
              <a:t> </a:t>
            </a:r>
            <a:r>
              <a:rPr lang="pt-BR" sz="2400" b="1" u="sng" dirty="0" err="1">
                <a:effectLst/>
                <a:latin typeface="Calibri" panose="020F0502020204030204" pitchFamily="34" charset="0"/>
                <a:ea typeface="Calibri" panose="020F0502020204030204" pitchFamily="34" charset="0"/>
                <a:cs typeface="Times New Roman" panose="02020603050405020304" pitchFamily="18" charset="0"/>
              </a:rPr>
              <a:t>the</a:t>
            </a:r>
            <a:r>
              <a:rPr lang="pt-BR" sz="2400" b="1" u="sng" dirty="0">
                <a:effectLst/>
                <a:latin typeface="Calibri" panose="020F0502020204030204" pitchFamily="34" charset="0"/>
                <a:ea typeface="Calibri" panose="020F0502020204030204" pitchFamily="34" charset="0"/>
                <a:cs typeface="Times New Roman" panose="02020603050405020304" pitchFamily="18" charset="0"/>
              </a:rPr>
              <a:t> Young Health Movement </a:t>
            </a:r>
            <a:endParaRPr lang="pt-BR" sz="2400" b="1" u="sng" dirty="0"/>
          </a:p>
        </p:txBody>
      </p:sp>
    </p:spTree>
    <p:extLst>
      <p:ext uri="{BB962C8B-B14F-4D97-AF65-F5344CB8AC3E}">
        <p14:creationId xmlns:p14="http://schemas.microsoft.com/office/powerpoint/2010/main" val="2828857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3A9F7-7446-8CF2-7307-1B7A4507667B}"/>
              </a:ext>
            </a:extLst>
          </p:cNvPr>
          <p:cNvSpPr>
            <a:spLocks noGrp="1"/>
          </p:cNvSpPr>
          <p:nvPr>
            <p:ph type="title"/>
          </p:nvPr>
        </p:nvSpPr>
        <p:spPr/>
        <p:txBody>
          <a:bodyPr/>
          <a:lstStyle/>
          <a:p>
            <a:r>
              <a:rPr lang="pt-BR" dirty="0"/>
              <a:t>Outros Pontos da Pesquisa</a:t>
            </a:r>
          </a:p>
        </p:txBody>
      </p:sp>
      <p:graphicFrame>
        <p:nvGraphicFramePr>
          <p:cNvPr id="7" name="Espaço Reservado para Conteúdo 2">
            <a:extLst>
              <a:ext uri="{FF2B5EF4-FFF2-40B4-BE49-F238E27FC236}">
                <a16:creationId xmlns:a16="http://schemas.microsoft.com/office/drawing/2014/main" id="{2177C75D-313C-176E-1D5B-2F5F0979BC9A}"/>
              </a:ext>
            </a:extLst>
          </p:cNvPr>
          <p:cNvGraphicFramePr>
            <a:graphicFrameLocks noGrp="1"/>
          </p:cNvGraphicFramePr>
          <p:nvPr>
            <p:ph idx="1"/>
            <p:extLst>
              <p:ext uri="{D42A27DB-BD31-4B8C-83A1-F6EECF244321}">
                <p14:modId xmlns:p14="http://schemas.microsoft.com/office/powerpoint/2010/main" val="1641174428"/>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696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7" name="Rectangle 9226">
            <a:extLst>
              <a:ext uri="{FF2B5EF4-FFF2-40B4-BE49-F238E27FC236}">
                <a16:creationId xmlns:a16="http://schemas.microsoft.com/office/drawing/2014/main" id="{90557F4D-2170-4C8B-A646-F097E03C3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DB4E2D88-1A2A-378E-1109-1181930005BF}"/>
              </a:ext>
            </a:extLst>
          </p:cNvPr>
          <p:cNvSpPr txBox="1"/>
          <p:nvPr/>
        </p:nvSpPr>
        <p:spPr>
          <a:xfrm>
            <a:off x="685800" y="2194560"/>
            <a:ext cx="5304295" cy="397999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dirty="0"/>
              <a:t>A </a:t>
            </a:r>
            <a:r>
              <a:rPr lang="en-US" sz="1700" dirty="0" err="1"/>
              <a:t>busca</a:t>
            </a:r>
            <a:r>
              <a:rPr lang="en-US" sz="1700" dirty="0"/>
              <a:t> pela </a:t>
            </a:r>
            <a:r>
              <a:rPr lang="en-US" sz="1700" dirty="0" err="1"/>
              <a:t>beleza</a:t>
            </a:r>
            <a:r>
              <a:rPr lang="en-US" sz="1700" dirty="0"/>
              <a:t> ideal </a:t>
            </a:r>
            <a:r>
              <a:rPr lang="en-US" sz="1700" dirty="0" err="1"/>
              <a:t>coloca</a:t>
            </a:r>
            <a:r>
              <a:rPr lang="en-US" sz="1700" dirty="0"/>
              <a:t> o </a:t>
            </a:r>
            <a:r>
              <a:rPr lang="en-US" sz="1700" dirty="0" err="1"/>
              <a:t>Brasil</a:t>
            </a:r>
            <a:r>
              <a:rPr lang="en-US" sz="1700" dirty="0"/>
              <a:t> </a:t>
            </a:r>
            <a:r>
              <a:rPr lang="en-US" sz="1700" dirty="0" err="1"/>
              <a:t>em</a:t>
            </a:r>
            <a:r>
              <a:rPr lang="en-US" sz="1700" dirty="0"/>
              <a:t> </a:t>
            </a:r>
            <a:r>
              <a:rPr lang="en-US" sz="1700" dirty="0" err="1"/>
              <a:t>destaque</a:t>
            </a:r>
            <a:r>
              <a:rPr lang="en-US" sz="1700" dirty="0"/>
              <a:t> no que se </a:t>
            </a:r>
            <a:r>
              <a:rPr lang="en-US" sz="1700" dirty="0" err="1"/>
              <a:t>refere</a:t>
            </a:r>
            <a:r>
              <a:rPr lang="en-US" sz="1700" dirty="0"/>
              <a:t> a </a:t>
            </a:r>
            <a:r>
              <a:rPr lang="en-US" sz="1700" dirty="0" err="1"/>
              <a:t>cirurgias</a:t>
            </a:r>
            <a:r>
              <a:rPr lang="en-US" sz="1700" dirty="0"/>
              <a:t> </a:t>
            </a:r>
            <a:r>
              <a:rPr lang="en-US" sz="1700" dirty="0" err="1"/>
              <a:t>plásticas</a:t>
            </a:r>
            <a:r>
              <a:rPr lang="en-US" sz="1700" dirty="0"/>
              <a:t>, </a:t>
            </a:r>
            <a:r>
              <a:rPr lang="en-US" sz="1700" dirty="0" err="1"/>
              <a:t>ficando</a:t>
            </a:r>
            <a:r>
              <a:rPr lang="en-US" sz="1700" dirty="0"/>
              <a:t> </a:t>
            </a:r>
            <a:r>
              <a:rPr lang="en-US" sz="1700" dirty="0" err="1"/>
              <a:t>atrás</a:t>
            </a:r>
            <a:r>
              <a:rPr lang="en-US" sz="1700" dirty="0"/>
              <a:t> </a:t>
            </a:r>
            <a:r>
              <a:rPr lang="en-US" sz="1700" dirty="0" err="1"/>
              <a:t>apenas</a:t>
            </a:r>
            <a:r>
              <a:rPr lang="en-US" sz="1700" dirty="0"/>
              <a:t> dos </a:t>
            </a:r>
            <a:r>
              <a:rPr lang="en-US" sz="1700" dirty="0" err="1"/>
              <a:t>Estados</a:t>
            </a:r>
            <a:r>
              <a:rPr lang="en-US" sz="1700" dirty="0"/>
              <a:t> Unidos. </a:t>
            </a:r>
          </a:p>
          <a:p>
            <a:pPr indent="-228600" defTabSz="914400">
              <a:lnSpc>
                <a:spcPct val="90000"/>
              </a:lnSpc>
              <a:spcAft>
                <a:spcPts val="600"/>
              </a:spcAft>
              <a:buFont typeface="Arial" panose="020B0604020202020204" pitchFamily="34" charset="0"/>
              <a:buChar char="•"/>
            </a:pPr>
            <a:r>
              <a:rPr lang="en-US" sz="1700" dirty="0"/>
              <a:t>Segundo o editorial da </a:t>
            </a:r>
            <a:r>
              <a:rPr lang="en-US" sz="1700" dirty="0" err="1"/>
              <a:t>revista</a:t>
            </a:r>
            <a:r>
              <a:rPr lang="en-US" sz="1700" dirty="0"/>
              <a:t> ABM + </a:t>
            </a:r>
            <a:r>
              <a:rPr lang="en-US" sz="1700" dirty="0" err="1"/>
              <a:t>Saúde</a:t>
            </a:r>
            <a:r>
              <a:rPr lang="en-US" sz="1700" dirty="0"/>
              <a:t> (2019) é </a:t>
            </a:r>
            <a:r>
              <a:rPr lang="en-US" sz="1700" dirty="0" err="1"/>
              <a:t>esse</a:t>
            </a:r>
            <a:r>
              <a:rPr lang="en-US" sz="1700" dirty="0"/>
              <a:t> </a:t>
            </a:r>
            <a:r>
              <a:rPr lang="en-US" sz="1700" dirty="0" err="1"/>
              <a:t>espaço</a:t>
            </a:r>
            <a:r>
              <a:rPr lang="en-US" sz="1700" dirty="0"/>
              <a:t> </a:t>
            </a:r>
            <a:r>
              <a:rPr lang="en-US" sz="1700" dirty="0" err="1"/>
              <a:t>sem</a:t>
            </a:r>
            <a:r>
              <a:rPr lang="en-US" sz="1700" dirty="0"/>
              <a:t> </a:t>
            </a:r>
            <a:r>
              <a:rPr lang="en-US" sz="1700" dirty="0" err="1"/>
              <a:t>fronteiras</a:t>
            </a:r>
            <a:r>
              <a:rPr lang="en-US" sz="1700" dirty="0"/>
              <a:t> (internet), que </a:t>
            </a:r>
            <a:r>
              <a:rPr lang="en-US" sz="1700" dirty="0" err="1"/>
              <a:t>cria</a:t>
            </a:r>
            <a:r>
              <a:rPr lang="en-US" sz="1700" dirty="0"/>
              <a:t> de forma </a:t>
            </a:r>
            <a:r>
              <a:rPr lang="en-US" sz="1700" dirty="0" err="1"/>
              <a:t>dispersa</a:t>
            </a:r>
            <a:r>
              <a:rPr lang="en-US" sz="1700" dirty="0"/>
              <a:t> e </a:t>
            </a:r>
            <a:r>
              <a:rPr lang="en-US" sz="1700" dirty="0" err="1"/>
              <a:t>fragmentada</a:t>
            </a:r>
            <a:r>
              <a:rPr lang="en-US" sz="1700" dirty="0"/>
              <a:t> a “</a:t>
            </a:r>
            <a:r>
              <a:rPr lang="en-US" sz="1700" dirty="0" err="1"/>
              <a:t>ilusão</a:t>
            </a:r>
            <a:r>
              <a:rPr lang="en-US" sz="1700" dirty="0"/>
              <a:t>” de que a </a:t>
            </a:r>
            <a:r>
              <a:rPr lang="en-US" sz="1700" dirty="0" err="1"/>
              <a:t>vida</a:t>
            </a:r>
            <a:r>
              <a:rPr lang="en-US" sz="1700" dirty="0"/>
              <a:t> </a:t>
            </a:r>
            <a:r>
              <a:rPr lang="en-US" sz="1700" dirty="0" err="1"/>
              <a:t>pode</a:t>
            </a:r>
            <a:r>
              <a:rPr lang="en-US" sz="1700" dirty="0"/>
              <a:t> ser </a:t>
            </a:r>
            <a:r>
              <a:rPr lang="en-US" sz="1700" dirty="0" err="1"/>
              <a:t>igual</a:t>
            </a:r>
            <a:r>
              <a:rPr lang="en-US" sz="1700" dirty="0"/>
              <a:t> </a:t>
            </a:r>
            <a:r>
              <a:rPr lang="en-US" sz="1700" dirty="0" err="1"/>
              <a:t>àquela</a:t>
            </a:r>
            <a:r>
              <a:rPr lang="en-US" sz="1700" dirty="0"/>
              <a:t> </a:t>
            </a:r>
            <a:r>
              <a:rPr lang="en-US" sz="1700" dirty="0" err="1"/>
              <a:t>demonstrada</a:t>
            </a:r>
            <a:r>
              <a:rPr lang="en-US" sz="1700" dirty="0"/>
              <a:t> </a:t>
            </a:r>
            <a:r>
              <a:rPr lang="en-US" sz="1700" dirty="0" err="1"/>
              <a:t>na</a:t>
            </a:r>
            <a:r>
              <a:rPr lang="en-US" sz="1700" dirty="0"/>
              <a:t> internet.</a:t>
            </a:r>
          </a:p>
          <a:p>
            <a:pPr indent="-228600" defTabSz="914400">
              <a:lnSpc>
                <a:spcPct val="90000"/>
              </a:lnSpc>
              <a:spcAft>
                <a:spcPts val="600"/>
              </a:spcAft>
              <a:buFont typeface="Arial" panose="020B0604020202020204" pitchFamily="34" charset="0"/>
              <a:buChar char="•"/>
            </a:pPr>
            <a:r>
              <a:rPr lang="en-US" sz="1700" dirty="0" err="1"/>
              <a:t>Exposição</a:t>
            </a:r>
            <a:r>
              <a:rPr lang="en-US" sz="1700" dirty="0"/>
              <a:t> da </a:t>
            </a:r>
            <a:r>
              <a:rPr lang="en-US" sz="1700" dirty="0" err="1"/>
              <a:t>correlação</a:t>
            </a:r>
            <a:r>
              <a:rPr lang="en-US" sz="1700" dirty="0"/>
              <a:t> </a:t>
            </a:r>
            <a:r>
              <a:rPr lang="en-US" sz="1700" dirty="0" err="1"/>
              <a:t>negativa</a:t>
            </a:r>
            <a:r>
              <a:rPr lang="en-US" sz="1700" dirty="0"/>
              <a:t> entre </a:t>
            </a:r>
            <a:r>
              <a:rPr lang="en-US" sz="1700" dirty="0" err="1"/>
              <a:t>os</a:t>
            </a:r>
            <a:r>
              <a:rPr lang="en-US" sz="1700" dirty="0"/>
              <a:t> </a:t>
            </a:r>
            <a:r>
              <a:rPr lang="en-US" sz="1700" dirty="0" err="1"/>
              <a:t>níveis</a:t>
            </a:r>
            <a:r>
              <a:rPr lang="en-US" sz="1700" dirty="0"/>
              <a:t> de </a:t>
            </a:r>
            <a:r>
              <a:rPr lang="en-US" sz="1700" dirty="0" err="1"/>
              <a:t>autoestima</a:t>
            </a:r>
            <a:r>
              <a:rPr lang="en-US" sz="1700" dirty="0"/>
              <a:t> e a </a:t>
            </a:r>
            <a:r>
              <a:rPr lang="en-US" sz="1700" dirty="0" err="1"/>
              <a:t>dependência</a:t>
            </a:r>
            <a:r>
              <a:rPr lang="en-US" sz="1700" dirty="0"/>
              <a:t> do </a:t>
            </a:r>
            <a:r>
              <a:rPr lang="en-US" sz="1700" dirty="0" err="1"/>
              <a:t>uso</a:t>
            </a:r>
            <a:r>
              <a:rPr lang="en-US" sz="1700" dirty="0"/>
              <a:t> das redes </a:t>
            </a:r>
            <a:r>
              <a:rPr lang="en-US" sz="1700" dirty="0" err="1"/>
              <a:t>sociais</a:t>
            </a:r>
            <a:r>
              <a:rPr lang="en-US" sz="1700" dirty="0"/>
              <a:t>, </a:t>
            </a:r>
            <a:r>
              <a:rPr lang="en-US" sz="1700" dirty="0" err="1"/>
              <a:t>em</a:t>
            </a:r>
            <a:r>
              <a:rPr lang="en-US" sz="1700" dirty="0"/>
              <a:t> </a:t>
            </a:r>
            <a:r>
              <a:rPr lang="en-US" sz="1700" dirty="0" err="1"/>
              <a:t>função</a:t>
            </a:r>
            <a:r>
              <a:rPr lang="en-US" sz="1700" dirty="0"/>
              <a:t> da </a:t>
            </a:r>
            <a:r>
              <a:rPr lang="en-US" sz="1700" dirty="0" err="1"/>
              <a:t>possibilidade</a:t>
            </a:r>
            <a:r>
              <a:rPr lang="en-US" sz="1700" dirty="0"/>
              <a:t> de </a:t>
            </a:r>
            <a:r>
              <a:rPr lang="en-US" sz="1700" dirty="0" err="1"/>
              <a:t>os</a:t>
            </a:r>
            <a:r>
              <a:rPr lang="en-US" sz="1700" dirty="0"/>
              <a:t> </a:t>
            </a:r>
            <a:r>
              <a:rPr lang="en-US" sz="1700" dirty="0" err="1"/>
              <a:t>usuários</a:t>
            </a:r>
            <a:r>
              <a:rPr lang="en-US" sz="1700" dirty="0"/>
              <a:t> </a:t>
            </a:r>
            <a:r>
              <a:rPr lang="en-US" sz="1700" dirty="0" err="1"/>
              <a:t>utilizarem-nas</a:t>
            </a:r>
            <a:r>
              <a:rPr lang="en-US" sz="1700" dirty="0"/>
              <a:t> </a:t>
            </a:r>
            <a:r>
              <a:rPr lang="en-US" sz="1700" dirty="0" err="1"/>
              <a:t>como</a:t>
            </a:r>
            <a:r>
              <a:rPr lang="en-US" sz="1700" dirty="0"/>
              <a:t> forma de </a:t>
            </a:r>
            <a:r>
              <a:rPr lang="en-US" sz="1700" dirty="0" err="1"/>
              <a:t>testarem</a:t>
            </a:r>
            <a:r>
              <a:rPr lang="en-US" sz="1700" dirty="0"/>
              <a:t> o </a:t>
            </a:r>
            <a:r>
              <a:rPr lang="en-US" sz="1700" dirty="0" err="1"/>
              <a:t>pertencimento</a:t>
            </a:r>
            <a:r>
              <a:rPr lang="en-US" sz="1700" dirty="0"/>
              <a:t>, </a:t>
            </a:r>
            <a:r>
              <a:rPr lang="en-US" sz="1700" dirty="0" err="1"/>
              <a:t>bem</a:t>
            </a:r>
            <a:r>
              <a:rPr lang="en-US" sz="1700" dirty="0"/>
              <a:t> </a:t>
            </a:r>
            <a:r>
              <a:rPr lang="en-US" sz="1700" dirty="0" err="1"/>
              <a:t>como</a:t>
            </a:r>
            <a:r>
              <a:rPr lang="en-US" sz="1700" dirty="0"/>
              <a:t> a </a:t>
            </a:r>
            <a:r>
              <a:rPr lang="en-US" sz="1700" dirty="0" err="1"/>
              <a:t>aprovação</a:t>
            </a:r>
            <a:r>
              <a:rPr lang="en-US" sz="1700" dirty="0"/>
              <a:t> social, </a:t>
            </a:r>
            <a:r>
              <a:rPr lang="en-US" sz="1700" dirty="0" err="1"/>
              <a:t>através</a:t>
            </a:r>
            <a:r>
              <a:rPr lang="en-US" sz="1700" dirty="0"/>
              <a:t> das </a:t>
            </a:r>
            <a:r>
              <a:rPr lang="en-US" sz="1700" dirty="0" err="1"/>
              <a:t>curtidas</a:t>
            </a:r>
            <a:r>
              <a:rPr lang="en-US" sz="1700" dirty="0"/>
              <a:t>, </a:t>
            </a:r>
            <a:r>
              <a:rPr lang="en-US" sz="1700" dirty="0" err="1"/>
              <a:t>por</a:t>
            </a:r>
            <a:r>
              <a:rPr lang="en-US" sz="1700" dirty="0"/>
              <a:t> </a:t>
            </a:r>
            <a:r>
              <a:rPr lang="en-US" sz="1700" dirty="0" err="1"/>
              <a:t>exemplo</a:t>
            </a:r>
            <a:r>
              <a:rPr lang="en-US" sz="1700" dirty="0"/>
              <a:t>.</a:t>
            </a:r>
          </a:p>
          <a:p>
            <a:pPr defTabSz="914400">
              <a:lnSpc>
                <a:spcPct val="90000"/>
              </a:lnSpc>
              <a:spcAft>
                <a:spcPts val="600"/>
              </a:spcAft>
            </a:pPr>
            <a:endParaRPr lang="en-US" sz="1700" dirty="0"/>
          </a:p>
          <a:p>
            <a:pPr defTabSz="914400">
              <a:lnSpc>
                <a:spcPct val="90000"/>
              </a:lnSpc>
              <a:spcAft>
                <a:spcPts val="600"/>
              </a:spcAft>
            </a:pPr>
            <a:endParaRPr lang="en-US" sz="1700" dirty="0">
              <a:solidFill>
                <a:srgbClr val="FF0000"/>
              </a:solidFill>
            </a:endParaRPr>
          </a:p>
        </p:txBody>
      </p:sp>
      <p:sp>
        <p:nvSpPr>
          <p:cNvPr id="9229" name="Rectangle 9228">
            <a:extLst>
              <a:ext uri="{FF2B5EF4-FFF2-40B4-BE49-F238E27FC236}">
                <a16:creationId xmlns:a16="http://schemas.microsoft.com/office/drawing/2014/main" id="{994F76A4-137B-4C86-AB87-8888B687C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1608" y="488844"/>
            <a:ext cx="2687741" cy="350683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Influencer publica su bigote para animar a mujeres a aceptar su vello facial">
            <a:extLst>
              <a:ext uri="{FF2B5EF4-FFF2-40B4-BE49-F238E27FC236}">
                <a16:creationId xmlns:a16="http://schemas.microsoft.com/office/drawing/2014/main" id="{9CD6604D-5194-74EA-5954-B7780623E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781"/>
          <a:stretch/>
        </p:blipFill>
        <p:spPr bwMode="auto">
          <a:xfrm>
            <a:off x="6632972" y="420627"/>
            <a:ext cx="2685011" cy="3643264"/>
          </a:xfrm>
          <a:prstGeom prst="rect">
            <a:avLst/>
          </a:prstGeom>
          <a:noFill/>
          <a:extLst>
            <a:ext uri="{909E8E84-426E-40DD-AFC4-6F175D3DCCD1}">
              <a14:hiddenFill xmlns:a14="http://schemas.microsoft.com/office/drawing/2010/main">
                <a:solidFill>
                  <a:srgbClr val="FFFFFF"/>
                </a:solidFill>
              </a14:hiddenFill>
            </a:ext>
          </a:extLst>
        </p:spPr>
      </p:pic>
      <p:sp>
        <p:nvSpPr>
          <p:cNvPr id="9231" name="Round Single Corner Rectangle 24">
            <a:extLst>
              <a:ext uri="{FF2B5EF4-FFF2-40B4-BE49-F238E27FC236}">
                <a16:creationId xmlns:a16="http://schemas.microsoft.com/office/drawing/2014/main" id="{C0FDF689-EC05-45C6-9FF2-F8788C94F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7841" y="916605"/>
            <a:ext cx="1998359" cy="2230427"/>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33" name="Picture 9232">
            <a:extLst>
              <a:ext uri="{FF2B5EF4-FFF2-40B4-BE49-F238E27FC236}">
                <a16:creationId xmlns:a16="http://schemas.microsoft.com/office/drawing/2014/main" id="{4D77ADB9-4855-4FDA-BCEB-DEC480F0F1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2" name="Título 1">
            <a:extLst>
              <a:ext uri="{FF2B5EF4-FFF2-40B4-BE49-F238E27FC236}">
                <a16:creationId xmlns:a16="http://schemas.microsoft.com/office/drawing/2014/main" id="{4A09A3BD-9540-8295-0B8D-0D51AC43A624}"/>
              </a:ext>
            </a:extLst>
          </p:cNvPr>
          <p:cNvSpPr>
            <a:spLocks noGrp="1"/>
          </p:cNvSpPr>
          <p:nvPr>
            <p:ph type="title"/>
          </p:nvPr>
        </p:nvSpPr>
        <p:spPr>
          <a:xfrm>
            <a:off x="685799" y="836907"/>
            <a:ext cx="5304295" cy="1220493"/>
          </a:xfrm>
        </p:spPr>
        <p:txBody>
          <a:bodyPr vert="horz" lIns="91440" tIns="45720" rIns="91440" bIns="45720" rtlCol="0" anchor="ctr">
            <a:normAutofit/>
          </a:bodyPr>
          <a:lstStyle/>
          <a:p>
            <a:pPr algn="l"/>
            <a:r>
              <a:rPr lang="en-US" sz="2700" dirty="0"/>
              <a:t>REDES SOCIAIS E A DISTORÇÃO DA AUTOIMAGEM</a:t>
            </a:r>
          </a:p>
        </p:txBody>
      </p:sp>
      <p:sp>
        <p:nvSpPr>
          <p:cNvPr id="9235" name="Round Single Corner Rectangle 23">
            <a:extLst>
              <a:ext uri="{FF2B5EF4-FFF2-40B4-BE49-F238E27FC236}">
                <a16:creationId xmlns:a16="http://schemas.microsoft.com/office/drawing/2014/main" id="{128DECAE-FC01-49ED-B1E4-4D3263EE6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966487" y="4164747"/>
            <a:ext cx="2347509" cy="1755606"/>
          </a:xfrm>
          <a:prstGeom prst="round1Rect">
            <a:avLst>
              <a:gd name="adj" fmla="val 11295"/>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7" name="Rectangle 9236">
            <a:extLst>
              <a:ext uri="{FF2B5EF4-FFF2-40B4-BE49-F238E27FC236}">
                <a16:creationId xmlns:a16="http://schemas.microsoft.com/office/drawing/2014/main" id="{CBD761CD-A6EB-46C9-87D2-7ABA0FB63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6569" y="3301139"/>
            <a:ext cx="2220800" cy="3027524"/>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Influencer publica su bigote para animar a mujeres a aceptar su vello facial">
            <a:extLst>
              <a:ext uri="{FF2B5EF4-FFF2-40B4-BE49-F238E27FC236}">
                <a16:creationId xmlns:a16="http://schemas.microsoft.com/office/drawing/2014/main" id="{97E874C4-15B4-3A18-7D17-B3D3195267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500"/>
          <a:stretch/>
        </p:blipFill>
        <p:spPr bwMode="auto">
          <a:xfrm>
            <a:off x="9339211" y="3250010"/>
            <a:ext cx="2738559" cy="312978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95F6A92-1A3F-7A15-AA7E-C2E05A6B2B86}"/>
              </a:ext>
            </a:extLst>
          </p:cNvPr>
          <p:cNvSpPr txBox="1"/>
          <p:nvPr/>
        </p:nvSpPr>
        <p:spPr>
          <a:xfrm>
            <a:off x="685799" y="631171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(P7</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380744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8AE859-DE71-3089-2BF9-119D11CAE6C4}"/>
              </a:ext>
            </a:extLst>
          </p:cNvPr>
          <p:cNvSpPr>
            <a:spLocks noGrp="1"/>
          </p:cNvSpPr>
          <p:nvPr>
            <p:ph idx="1"/>
          </p:nvPr>
        </p:nvSpPr>
        <p:spPr>
          <a:xfrm>
            <a:off x="572135" y="641985"/>
            <a:ext cx="6450102" cy="4024125"/>
          </a:xfrm>
        </p:spPr>
        <p:txBody>
          <a:bodyPr>
            <a:normAutofit/>
          </a:bodyPr>
          <a:lstStyle/>
          <a:p>
            <a:pPr>
              <a:spcAft>
                <a:spcPts val="800"/>
              </a:spcAft>
            </a:pPr>
            <a:r>
              <a:rPr lang="pt-BR" b="1" dirty="0">
                <a:effectLst/>
                <a:latin typeface="Arial" panose="020B0604020202020204" pitchFamily="34" charset="0"/>
                <a:ea typeface="Calibri" panose="020F0502020204030204" pitchFamily="34" charset="0"/>
                <a:cs typeface="Times New Roman" panose="02020603050405020304" pitchFamily="18" charset="0"/>
              </a:rPr>
              <a:t>Pierre Lévy teoriza o conceito de cibercultura no ciberespaço</a:t>
            </a:r>
            <a:endParaRPr lang="pt-BR"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pt-BR" b="1" dirty="0">
                <a:effectLst/>
                <a:latin typeface="Arial" panose="020B0604020202020204" pitchFamily="34" charset="0"/>
                <a:ea typeface="Calibri" panose="020F0502020204030204" pitchFamily="34" charset="0"/>
                <a:cs typeface="Times New Roman" panose="02020603050405020304" pitchFamily="18" charset="0"/>
              </a:rPr>
              <a:t>Pesquisador e professor de Inteligência Coletiva. Escreveu o livro Cibercultura (1999) que é referência no meio acadêmico para pesquisas sobre Cultura cibernética. </a:t>
            </a:r>
            <a:r>
              <a:rPr lang="pt-BR"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(S1) </a:t>
            </a:r>
            <a:endParaRPr lang="pt-BR"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 useBgFill="1">
        <p:nvSpPr>
          <p:cNvPr id="16" name="Rectangle 15">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ciberespaço, conceito">
            <a:extLst>
              <a:ext uri="{FF2B5EF4-FFF2-40B4-BE49-F238E27FC236}">
                <a16:creationId xmlns:a16="http://schemas.microsoft.com/office/drawing/2014/main" id="{28E137B5-AACF-07B0-998F-0404929F0060}"/>
              </a:ext>
            </a:extLst>
          </p:cNvPr>
          <p:cNvPicPr>
            <a:picLocks noChangeAspect="1"/>
          </p:cNvPicPr>
          <p:nvPr/>
        </p:nvPicPr>
        <p:blipFill rotWithShape="1">
          <a:blip r:embed="rId2">
            <a:extLst>
              <a:ext uri="{28A0092B-C50C-407E-A947-70E740481C1C}">
                <a14:useLocalDpi xmlns:a14="http://schemas.microsoft.com/office/drawing/2010/main" val="0"/>
              </a:ext>
            </a:extLst>
          </a:blip>
          <a:srcRect l="27749" r="24728" b="4724"/>
          <a:stretch/>
        </p:blipFill>
        <p:spPr bwMode="auto">
          <a:xfrm>
            <a:off x="7296150" y="11645"/>
            <a:ext cx="4895850" cy="6846355"/>
          </a:xfrm>
          <a:prstGeom prst="rect">
            <a:avLst/>
          </a:prstGeom>
          <a:noFill/>
          <a:extLst>
            <a:ext uri="{53640926-AAD7-44D8-BBD7-CCE9431645EC}">
              <a14:shadowObscured xmlns:a14="http://schemas.microsoft.com/office/drawing/2010/main"/>
            </a:ext>
          </a:extLst>
        </p:spPr>
      </p:pic>
      <p:pic>
        <p:nvPicPr>
          <p:cNvPr id="5" name="Imagem 4" descr="Pierre Lévy – Wikipédia, a enciclopédia livre">
            <a:extLst>
              <a:ext uri="{FF2B5EF4-FFF2-40B4-BE49-F238E27FC236}">
                <a16:creationId xmlns:a16="http://schemas.microsoft.com/office/drawing/2014/main" id="{FFBEB8CE-B9B4-155D-6474-4ADA25838E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888" y="3083372"/>
            <a:ext cx="5091112" cy="3394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922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1" name="Rectangle 20">
            <a:extLst>
              <a:ext uri="{FF2B5EF4-FFF2-40B4-BE49-F238E27FC236}">
                <a16:creationId xmlns:a16="http://schemas.microsoft.com/office/drawing/2014/main" id="{7B40B49E-0AAE-4F83-8B0A-EB7C41036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5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1">
            <a:extLst>
              <a:ext uri="{FF2B5EF4-FFF2-40B4-BE49-F238E27FC236}">
                <a16:creationId xmlns:a16="http://schemas.microsoft.com/office/drawing/2014/main" id="{52009DA8-640E-4004-AA63-72884752D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Interface gráfica do usuário, Texto, Aplicativo&#10;&#10;Descrição gerada automaticamente">
            <a:extLst>
              <a:ext uri="{FF2B5EF4-FFF2-40B4-BE49-F238E27FC236}">
                <a16:creationId xmlns:a16="http://schemas.microsoft.com/office/drawing/2014/main" id="{7019D93C-B403-ECB3-7A30-475BBD0111AF}"/>
              </a:ext>
            </a:extLst>
          </p:cNvPr>
          <p:cNvPicPr>
            <a:picLocks noChangeAspect="1"/>
          </p:cNvPicPr>
          <p:nvPr/>
        </p:nvPicPr>
        <p:blipFill rotWithShape="1">
          <a:blip r:embed="rId3"/>
          <a:srcRect l="12817" t="18512" r="38594" b="13103"/>
          <a:stretch/>
        </p:blipFill>
        <p:spPr>
          <a:xfrm>
            <a:off x="770741" y="897538"/>
            <a:ext cx="6474691" cy="5125766"/>
          </a:xfrm>
          <a:prstGeom prst="rect">
            <a:avLst/>
          </a:prstGeom>
          <a:ln w="31750" cap="sq">
            <a:noFill/>
            <a:miter lim="800000"/>
          </a:ln>
        </p:spPr>
      </p:pic>
      <p:sp>
        <p:nvSpPr>
          <p:cNvPr id="3" name="CaixaDeTexto 2">
            <a:extLst>
              <a:ext uri="{FF2B5EF4-FFF2-40B4-BE49-F238E27FC236}">
                <a16:creationId xmlns:a16="http://schemas.microsoft.com/office/drawing/2014/main" id="{BB876D3D-ABFF-FFBC-900F-3DB7C610A1D6}"/>
              </a:ext>
            </a:extLst>
          </p:cNvPr>
          <p:cNvSpPr txBox="1"/>
          <p:nvPr/>
        </p:nvSpPr>
        <p:spPr>
          <a:xfrm>
            <a:off x="7373557" y="897538"/>
            <a:ext cx="4047702" cy="5062924"/>
          </a:xfrm>
          <a:prstGeom prst="rect">
            <a:avLst/>
          </a:prstGeom>
          <a:noFill/>
        </p:spPr>
        <p:txBody>
          <a:bodyPr wrap="square">
            <a:spAutoFit/>
          </a:bodyPr>
          <a:lstStyle/>
          <a:p>
            <a:pPr marL="285750" indent="-285750">
              <a:buFont typeface="Arial" panose="020B0604020202020204" pitchFamily="34" charset="0"/>
              <a:buChar char="•"/>
            </a:pPr>
            <a:r>
              <a:rPr lang="pt-BR" sz="1700" b="1" dirty="0">
                <a:solidFill>
                  <a:schemeClr val="bg1"/>
                </a:solidFill>
              </a:rPr>
              <a:t>Vídeos curtos, de em média 15 segundos, com edições aceleradas e músicas que grudam na cabeça.</a:t>
            </a:r>
          </a:p>
          <a:p>
            <a:pPr marL="285750" indent="-285750">
              <a:buFont typeface="Arial" panose="020B0604020202020204" pitchFamily="34" charset="0"/>
              <a:buChar char="•"/>
            </a:pPr>
            <a:r>
              <a:rPr lang="pt-BR" sz="1700" b="1" dirty="0">
                <a:solidFill>
                  <a:schemeClr val="bg1"/>
                </a:solidFill>
              </a:rPr>
              <a:t>O experimento envolveu exames de ressonância magnética cerebral em 30 participantes enquanto assistiam a dois tipos de vídeos.</a:t>
            </a:r>
          </a:p>
          <a:p>
            <a:pPr marL="285750" indent="-285750">
              <a:buFont typeface="Arial" panose="020B0604020202020204" pitchFamily="34" charset="0"/>
              <a:buChar char="•"/>
            </a:pPr>
            <a:r>
              <a:rPr lang="pt-BR" sz="1700" b="1" dirty="0">
                <a:solidFill>
                  <a:schemeClr val="bg1"/>
                </a:solidFill>
              </a:rPr>
              <a:t>Circuito de recompensa foram ativados, e os cérebros receberam uma enxurrada de dopamina.</a:t>
            </a:r>
          </a:p>
          <a:p>
            <a:pPr marL="285750" indent="-285750">
              <a:buFont typeface="Arial" panose="020B0604020202020204" pitchFamily="34" charset="0"/>
              <a:buChar char="•"/>
            </a:pPr>
            <a:r>
              <a:rPr lang="pt-BR" sz="1700" b="1" dirty="0">
                <a:solidFill>
                  <a:schemeClr val="bg1"/>
                </a:solidFill>
              </a:rPr>
              <a:t>O problema é que, quanto mais dopamina o cérebro recebe, mais ele quer, gerando o estágio de saturação em que essas ‘doses’ vão precisar ser cada vez maiores.</a:t>
            </a:r>
          </a:p>
        </p:txBody>
      </p:sp>
      <p:sp>
        <p:nvSpPr>
          <p:cNvPr id="2" name="CaixaDeTexto 1">
            <a:extLst>
              <a:ext uri="{FF2B5EF4-FFF2-40B4-BE49-F238E27FC236}">
                <a16:creationId xmlns:a16="http://schemas.microsoft.com/office/drawing/2014/main" id="{031F1385-D412-1D7D-872D-911441603FFA}"/>
              </a:ext>
            </a:extLst>
          </p:cNvPr>
          <p:cNvSpPr txBox="1"/>
          <p:nvPr/>
        </p:nvSpPr>
        <p:spPr>
          <a:xfrm>
            <a:off x="685799" y="631171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(S9</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309168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48000"/>
          </a:schemeClr>
        </a:solidFill>
        <a:effectLst/>
      </p:bgPr>
    </p:bg>
    <p:spTree>
      <p:nvGrpSpPr>
        <p:cNvPr id="1" name=""/>
        <p:cNvGrpSpPr/>
        <p:nvPr/>
      </p:nvGrpSpPr>
      <p:grpSpPr>
        <a:xfrm>
          <a:off x="0" y="0"/>
          <a:ext cx="0" cy="0"/>
          <a:chOff x="0" y="0"/>
          <a:chExt cx="0" cy="0"/>
        </a:xfrm>
      </p:grpSpPr>
      <p:pic>
        <p:nvPicPr>
          <p:cNvPr id="8196" name="Picture 4" descr="redes sociais">
            <a:extLst>
              <a:ext uri="{FF2B5EF4-FFF2-40B4-BE49-F238E27FC236}">
                <a16:creationId xmlns:a16="http://schemas.microsoft.com/office/drawing/2014/main" id="{9FEC26FE-58FC-9F89-9E85-EFFCCBEEE6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53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5F360AF-1A2D-37F3-F4CC-16A11A77C75A}"/>
              </a:ext>
            </a:extLst>
          </p:cNvPr>
          <p:cNvSpPr>
            <a:spLocks noGrp="1"/>
          </p:cNvSpPr>
          <p:nvPr>
            <p:ph type="title"/>
          </p:nvPr>
        </p:nvSpPr>
        <p:spPr>
          <a:xfrm>
            <a:off x="1935502" y="511726"/>
            <a:ext cx="8610600" cy="1293028"/>
          </a:xfrm>
          <a:solidFill>
            <a:schemeClr val="tx2">
              <a:lumMod val="75000"/>
              <a:alpha val="55000"/>
            </a:schemeClr>
          </a:solidFill>
          <a:effectLst>
            <a:glow rad="50800">
              <a:schemeClr val="accent1">
                <a:alpha val="40000"/>
              </a:schemeClr>
            </a:glow>
            <a:softEdge rad="88900"/>
          </a:effectLst>
        </p:spPr>
        <p:txBody>
          <a:bodyPr>
            <a:normAutofit/>
          </a:bodyPr>
          <a:lstStyle/>
          <a:p>
            <a:pPr algn="ctr"/>
            <a:r>
              <a:rPr lang="pt-BR" sz="4400" b="1" dirty="0">
                <a:solidFill>
                  <a:schemeClr val="tx1">
                    <a:lumMod val="95000"/>
                  </a:schemeClr>
                </a:solidFill>
              </a:rPr>
              <a:t>Pontos Positivos das redes</a:t>
            </a:r>
          </a:p>
        </p:txBody>
      </p:sp>
      <p:pic>
        <p:nvPicPr>
          <p:cNvPr id="5" name="Imagem 4">
            <a:extLst>
              <a:ext uri="{FF2B5EF4-FFF2-40B4-BE49-F238E27FC236}">
                <a16:creationId xmlns:a16="http://schemas.microsoft.com/office/drawing/2014/main" id="{251AEF2E-E01A-2EF9-FF72-872F5C11D9BC}"/>
              </a:ext>
            </a:extLst>
          </p:cNvPr>
          <p:cNvPicPr>
            <a:picLocks noChangeAspect="1"/>
          </p:cNvPicPr>
          <p:nvPr/>
        </p:nvPicPr>
        <p:blipFill>
          <a:blip r:embed="rId4"/>
          <a:stretch>
            <a:fillRect/>
          </a:stretch>
        </p:blipFill>
        <p:spPr>
          <a:xfrm>
            <a:off x="3784684" y="2113280"/>
            <a:ext cx="4622631" cy="3952240"/>
          </a:xfrm>
          <a:prstGeom prst="rect">
            <a:avLst/>
          </a:prstGeom>
        </p:spPr>
      </p:pic>
      <p:sp>
        <p:nvSpPr>
          <p:cNvPr id="6" name="CaixaDeTexto 5">
            <a:extLst>
              <a:ext uri="{FF2B5EF4-FFF2-40B4-BE49-F238E27FC236}">
                <a16:creationId xmlns:a16="http://schemas.microsoft.com/office/drawing/2014/main" id="{15118398-8EAC-51A4-C391-085C13D40635}"/>
              </a:ext>
            </a:extLst>
          </p:cNvPr>
          <p:cNvSpPr txBox="1"/>
          <p:nvPr/>
        </p:nvSpPr>
        <p:spPr>
          <a:xfrm>
            <a:off x="685799" y="631171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(S10</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960063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E3FBB-A98B-94F9-50E7-368B7BB37EB0}"/>
              </a:ext>
            </a:extLst>
          </p:cNvPr>
          <p:cNvSpPr>
            <a:spLocks noGrp="1"/>
          </p:cNvSpPr>
          <p:nvPr>
            <p:ph type="title"/>
          </p:nvPr>
        </p:nvSpPr>
        <p:spPr>
          <a:xfrm>
            <a:off x="2895600" y="764373"/>
            <a:ext cx="8610600" cy="1293028"/>
          </a:xfrm>
        </p:spPr>
        <p:txBody>
          <a:bodyPr>
            <a:normAutofit/>
          </a:bodyPr>
          <a:lstStyle/>
          <a:p>
            <a:r>
              <a:rPr lang="pt-BR" dirty="0"/>
              <a:t>Democratização da Comunicação</a:t>
            </a:r>
          </a:p>
        </p:txBody>
      </p:sp>
      <p:sp>
        <p:nvSpPr>
          <p:cNvPr id="3" name="Espaço Reservado para Conteúdo 2">
            <a:extLst>
              <a:ext uri="{FF2B5EF4-FFF2-40B4-BE49-F238E27FC236}">
                <a16:creationId xmlns:a16="http://schemas.microsoft.com/office/drawing/2014/main" id="{6E4CDEEE-4A9A-281F-F3A7-4A8BFD7CFC7C}"/>
              </a:ext>
            </a:extLst>
          </p:cNvPr>
          <p:cNvSpPr>
            <a:spLocks noGrp="1"/>
          </p:cNvSpPr>
          <p:nvPr>
            <p:ph idx="1"/>
          </p:nvPr>
        </p:nvSpPr>
        <p:spPr>
          <a:xfrm>
            <a:off x="677333" y="2194560"/>
            <a:ext cx="5816600" cy="4024125"/>
          </a:xfrm>
        </p:spPr>
        <p:txBody>
          <a:bodyPr>
            <a:normAutofit/>
          </a:bodyPr>
          <a:lstStyle/>
          <a:p>
            <a:r>
              <a:rPr lang="pt-BR" sz="2400" dirty="0"/>
              <a:t>Os meios de comunicação são popularizados pelas mídias sociais, por conta pluralização das bases controladoras dos veículos de comunicação. </a:t>
            </a:r>
          </a:p>
          <a:p>
            <a:r>
              <a:rPr lang="pt-BR" sz="2400" dirty="0"/>
              <a:t>E apesar disso facilitar a criação de Fake News, acaba diminuindo muito o monopólio das grandes empresas sobre a comunicação.</a:t>
            </a:r>
          </a:p>
        </p:txBody>
      </p:sp>
      <p:pic>
        <p:nvPicPr>
          <p:cNvPr id="9218" name="Picture 2" descr="Rádio Universitária FM 107,9 – Entenda o que é Democratização da Comunicação">
            <a:extLst>
              <a:ext uri="{FF2B5EF4-FFF2-40B4-BE49-F238E27FC236}">
                <a16:creationId xmlns:a16="http://schemas.microsoft.com/office/drawing/2014/main" id="{763E8E28-BB46-D83E-D732-71FA4097B1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02" r="16035" b="3"/>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491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6EF21-0144-E6AB-2491-F155C401839C}"/>
              </a:ext>
            </a:extLst>
          </p:cNvPr>
          <p:cNvSpPr>
            <a:spLocks noGrp="1"/>
          </p:cNvSpPr>
          <p:nvPr>
            <p:ph type="title"/>
          </p:nvPr>
        </p:nvSpPr>
        <p:spPr>
          <a:xfrm>
            <a:off x="589464" y="764373"/>
            <a:ext cx="10916736" cy="1293028"/>
          </a:xfrm>
        </p:spPr>
        <p:txBody>
          <a:bodyPr>
            <a:normAutofit/>
          </a:bodyPr>
          <a:lstStyle/>
          <a:p>
            <a:r>
              <a:rPr lang="pt-BR" b="1" dirty="0"/>
              <a:t>Meios para estabelecer contato profissional e de relacionamento</a:t>
            </a:r>
          </a:p>
        </p:txBody>
      </p:sp>
      <p:sp>
        <p:nvSpPr>
          <p:cNvPr id="10253" name="Rounded Rectangle 25">
            <a:extLst>
              <a:ext uri="{FF2B5EF4-FFF2-40B4-BE49-F238E27FC236}">
                <a16:creationId xmlns:a16="http://schemas.microsoft.com/office/drawing/2014/main" id="{A0B64271-9C4C-4CEA-98B0-AC1BC585C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64" y="2194942"/>
            <a:ext cx="3845604" cy="2242941"/>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6" name="Picture 6">
            <a:extLst>
              <a:ext uri="{FF2B5EF4-FFF2-40B4-BE49-F238E27FC236}">
                <a16:creationId xmlns:a16="http://schemas.microsoft.com/office/drawing/2014/main" id="{EE8ED3D1-1808-1BCF-5196-D12A6266C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41" r="-4" b="17931"/>
          <a:stretch/>
        </p:blipFill>
        <p:spPr bwMode="auto">
          <a:xfrm>
            <a:off x="1047272" y="2360674"/>
            <a:ext cx="2929988" cy="1911096"/>
          </a:xfrm>
          <a:prstGeom prst="rect">
            <a:avLst/>
          </a:prstGeom>
          <a:solidFill>
            <a:srgbClr val="FFFFFF">
              <a:shade val="85000"/>
            </a:srgbClr>
          </a:solidFill>
        </p:spPr>
      </p:pic>
      <p:sp>
        <p:nvSpPr>
          <p:cNvPr id="10255" name="Rounded Rectangle 24">
            <a:extLst>
              <a:ext uri="{FF2B5EF4-FFF2-40B4-BE49-F238E27FC236}">
                <a16:creationId xmlns:a16="http://schemas.microsoft.com/office/drawing/2014/main" id="{6744555A-CC93-4D99-94DF-C69009C1A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64" y="4603999"/>
            <a:ext cx="1842369" cy="1647070"/>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Discord - Converse &amp; Fale – Apps no Google Play">
            <a:extLst>
              <a:ext uri="{FF2B5EF4-FFF2-40B4-BE49-F238E27FC236}">
                <a16:creationId xmlns:a16="http://schemas.microsoft.com/office/drawing/2014/main" id="{13A1E004-AEFB-85FD-D3EB-65653229B4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7708" y="4760592"/>
            <a:ext cx="1325880" cy="1325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257" name="Rounded Rectangle 26">
            <a:extLst>
              <a:ext uri="{FF2B5EF4-FFF2-40B4-BE49-F238E27FC236}">
                <a16:creationId xmlns:a16="http://schemas.microsoft.com/office/drawing/2014/main" id="{C0B32873-1A88-4C74-AAC5-10993D0A7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5780" y="4603999"/>
            <a:ext cx="1842369" cy="1647070"/>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LinkedIn: Pesquisa de emprego – Apps no Google Play">
            <a:extLst>
              <a:ext uri="{FF2B5EF4-FFF2-40B4-BE49-F238E27FC236}">
                <a16:creationId xmlns:a16="http://schemas.microsoft.com/office/drawing/2014/main" id="{EE3CBA34-96A6-2BA3-A2D2-95B036E9AD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02" t="-4085" r="-9377" b="-1846"/>
          <a:stretch/>
        </p:blipFill>
        <p:spPr bwMode="auto">
          <a:xfrm>
            <a:off x="2595780" y="4575424"/>
            <a:ext cx="1804355" cy="163955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4E41BE48-8623-8AD2-59E8-AC15325DC535}"/>
              </a:ext>
            </a:extLst>
          </p:cNvPr>
          <p:cNvSpPr>
            <a:spLocks noGrp="1"/>
          </p:cNvSpPr>
          <p:nvPr>
            <p:ph idx="1"/>
          </p:nvPr>
        </p:nvSpPr>
        <p:spPr>
          <a:xfrm>
            <a:off x="4919700" y="2194560"/>
            <a:ext cx="6586500" cy="4024125"/>
          </a:xfrm>
        </p:spPr>
        <p:txBody>
          <a:bodyPr>
            <a:normAutofit/>
          </a:bodyPr>
          <a:lstStyle/>
          <a:p>
            <a:r>
              <a:rPr lang="pt-BR" dirty="0"/>
              <a:t>Hoje em dia, utilizando aas redes sociais é extremamente mais fácil estabelecer contato com outras pessoas em diversos sentidos. Desde redes amplas como Facebook e Instagram que possibilitam vários meios para pessoas com o mesmo objetivo se conhecerem, até redes mais nichadas, como o </a:t>
            </a:r>
            <a:r>
              <a:rPr lang="pt-BR" dirty="0" err="1"/>
              <a:t>Tinder</a:t>
            </a:r>
            <a:r>
              <a:rPr lang="pt-BR" dirty="0"/>
              <a:t> que ajuda pessoas a encontrarem parceiros amorosos, ou o </a:t>
            </a:r>
            <a:r>
              <a:rPr lang="pt-BR" dirty="0" err="1"/>
              <a:t>Linkedin</a:t>
            </a:r>
            <a:r>
              <a:rPr lang="pt-BR" dirty="0"/>
              <a:t> que busca auxilia-las a encontrar contato profissional.</a:t>
            </a:r>
          </a:p>
        </p:txBody>
      </p:sp>
    </p:spTree>
    <p:extLst>
      <p:ext uri="{BB962C8B-B14F-4D97-AF65-F5344CB8AC3E}">
        <p14:creationId xmlns:p14="http://schemas.microsoft.com/office/powerpoint/2010/main" val="28507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10913-266A-B0E0-3751-FDED0DE5BFA3}"/>
              </a:ext>
            </a:extLst>
          </p:cNvPr>
          <p:cNvSpPr>
            <a:spLocks noGrp="1"/>
          </p:cNvSpPr>
          <p:nvPr>
            <p:ph type="title"/>
          </p:nvPr>
        </p:nvSpPr>
        <p:spPr>
          <a:xfrm>
            <a:off x="2895600" y="764373"/>
            <a:ext cx="8610600" cy="1293028"/>
          </a:xfrm>
        </p:spPr>
        <p:txBody>
          <a:bodyPr>
            <a:normAutofit/>
          </a:bodyPr>
          <a:lstStyle/>
          <a:p>
            <a:r>
              <a:rPr lang="pt-BR" dirty="0"/>
              <a:t>Disseminação rápida de informações</a:t>
            </a:r>
          </a:p>
        </p:txBody>
      </p:sp>
      <p:graphicFrame>
        <p:nvGraphicFramePr>
          <p:cNvPr id="15" name="Espaço Reservado para Conteúdo 2">
            <a:extLst>
              <a:ext uri="{FF2B5EF4-FFF2-40B4-BE49-F238E27FC236}">
                <a16:creationId xmlns:a16="http://schemas.microsoft.com/office/drawing/2014/main" id="{1613E9FC-CA01-931F-E7F2-D419A4A37F7A}"/>
              </a:ext>
            </a:extLst>
          </p:cNvPr>
          <p:cNvGraphicFramePr>
            <a:graphicFrameLocks noGrp="1"/>
          </p:cNvGraphicFramePr>
          <p:nvPr>
            <p:ph idx="1"/>
            <p:extLst>
              <p:ext uri="{D42A27DB-BD31-4B8C-83A1-F6EECF244321}">
                <p14:modId xmlns:p14="http://schemas.microsoft.com/office/powerpoint/2010/main" val="874923425"/>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96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7" name="Rectangle 11276">
            <a:extLst>
              <a:ext uri="{FF2B5EF4-FFF2-40B4-BE49-F238E27FC236}">
                <a16:creationId xmlns:a16="http://schemas.microsoft.com/office/drawing/2014/main" id="{392EB54A-7535-4D0E-8928-B52A5842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9" name="Picture 11278">
            <a:extLst>
              <a:ext uri="{FF2B5EF4-FFF2-40B4-BE49-F238E27FC236}">
                <a16:creationId xmlns:a16="http://schemas.microsoft.com/office/drawing/2014/main" id="{B163B10E-74BE-4390-9D42-CD7A41E54F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54BBA7B9-DB11-1CF7-F8EB-F03976CA487D}"/>
              </a:ext>
            </a:extLst>
          </p:cNvPr>
          <p:cNvSpPr>
            <a:spLocks noGrp="1"/>
          </p:cNvSpPr>
          <p:nvPr>
            <p:ph type="title"/>
          </p:nvPr>
        </p:nvSpPr>
        <p:spPr>
          <a:xfrm>
            <a:off x="86560" y="794936"/>
            <a:ext cx="5689600" cy="1293028"/>
          </a:xfrm>
        </p:spPr>
        <p:txBody>
          <a:bodyPr>
            <a:normAutofit fontScale="90000"/>
          </a:bodyPr>
          <a:lstStyle/>
          <a:p>
            <a:pPr algn="ctr"/>
            <a:r>
              <a:rPr lang="pt-BR" sz="3200" b="1" dirty="0"/>
              <a:t>Disponibilidade de várias formas de entretenimento</a:t>
            </a:r>
          </a:p>
        </p:txBody>
      </p:sp>
      <p:sp>
        <p:nvSpPr>
          <p:cNvPr id="3" name="Espaço Reservado para Conteúdo 2">
            <a:extLst>
              <a:ext uri="{FF2B5EF4-FFF2-40B4-BE49-F238E27FC236}">
                <a16:creationId xmlns:a16="http://schemas.microsoft.com/office/drawing/2014/main" id="{B10963C5-7C17-59D2-6862-E28C06267298}"/>
              </a:ext>
            </a:extLst>
          </p:cNvPr>
          <p:cNvSpPr>
            <a:spLocks noGrp="1"/>
          </p:cNvSpPr>
          <p:nvPr>
            <p:ph idx="1"/>
          </p:nvPr>
        </p:nvSpPr>
        <p:spPr>
          <a:xfrm>
            <a:off x="685801" y="2194560"/>
            <a:ext cx="4753466" cy="4024125"/>
          </a:xfrm>
        </p:spPr>
        <p:txBody>
          <a:bodyPr>
            <a:normAutofit fontScale="92500" lnSpcReduction="20000"/>
          </a:bodyPr>
          <a:lstStyle/>
          <a:p>
            <a:r>
              <a:rPr lang="pt-BR" sz="3600" dirty="0"/>
              <a:t>As Redes Sociais tem grande disponibilidade de material para entretenimento gratuito, como vídeos, textos, artigos, áudios, imagens, filmes, músicas, etc.</a:t>
            </a:r>
          </a:p>
        </p:txBody>
      </p:sp>
      <p:sp>
        <p:nvSpPr>
          <p:cNvPr id="11281" name="Rounded Rectangle 14">
            <a:extLst>
              <a:ext uri="{FF2B5EF4-FFF2-40B4-BE49-F238E27FC236}">
                <a16:creationId xmlns:a16="http://schemas.microsoft.com/office/drawing/2014/main" id="{9302E389-0E55-4240-B0DF-B026B871D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881" y="107031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Tudo Sobre Spotify | Notícias – Tecnoblog">
            <a:extLst>
              <a:ext uri="{FF2B5EF4-FFF2-40B4-BE49-F238E27FC236}">
                <a16:creationId xmlns:a16="http://schemas.microsoft.com/office/drawing/2014/main" id="{D9B05116-6808-F2E8-9953-CB7B0B6B3B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0106" y="1640534"/>
            <a:ext cx="2133326" cy="2133326"/>
          </a:xfrm>
          <a:prstGeom prst="rect">
            <a:avLst/>
          </a:prstGeom>
          <a:noFill/>
          <a:extLst>
            <a:ext uri="{909E8E84-426E-40DD-AFC4-6F175D3DCCD1}">
              <a14:hiddenFill xmlns:a14="http://schemas.microsoft.com/office/drawing/2010/main">
                <a:solidFill>
                  <a:srgbClr val="FFFFFF"/>
                </a:solidFill>
              </a14:hiddenFill>
            </a:ext>
          </a:extLst>
        </p:spPr>
      </p:pic>
      <p:sp>
        <p:nvSpPr>
          <p:cNvPr id="11283" name="Rectangle 11282">
            <a:extLst>
              <a:ext uri="{FF2B5EF4-FFF2-40B4-BE49-F238E27FC236}">
                <a16:creationId xmlns:a16="http://schemas.microsoft.com/office/drawing/2014/main" id="{937C6AC9-827C-4E0E-848C-36A2753D3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9333" y="1375866"/>
            <a:ext cx="2476680" cy="266272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5" name="Freeform 28">
            <a:extLst>
              <a:ext uri="{FF2B5EF4-FFF2-40B4-BE49-F238E27FC236}">
                <a16:creationId xmlns:a16="http://schemas.microsoft.com/office/drawing/2014/main" id="{711D064A-3CB6-4B77-9D08-272225A59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1448" y="1375867"/>
            <a:ext cx="2030670" cy="1983816"/>
          </a:xfrm>
          <a:custGeom>
            <a:avLst/>
            <a:gdLst>
              <a:gd name="connsiteX0" fmla="*/ 203 w 2048256"/>
              <a:gd name="connsiteY0" fmla="*/ 0 h 2003561"/>
              <a:gd name="connsiteX1" fmla="*/ 96482 w 2048256"/>
              <a:gd name="connsiteY1" fmla="*/ 0 h 2003561"/>
              <a:gd name="connsiteX2" fmla="*/ 1307000 w 2048256"/>
              <a:gd name="connsiteY2" fmla="*/ 0 h 2003561"/>
              <a:gd name="connsiteX3" fmla="*/ 1951775 w 2048256"/>
              <a:gd name="connsiteY3" fmla="*/ 0 h 2003561"/>
              <a:gd name="connsiteX4" fmla="*/ 2048054 w 2048256"/>
              <a:gd name="connsiteY4" fmla="*/ 114253 h 2003561"/>
              <a:gd name="connsiteX5" fmla="*/ 2048054 w 2048256"/>
              <a:gd name="connsiteY5" fmla="*/ 1280842 h 2003561"/>
              <a:gd name="connsiteX6" fmla="*/ 2048256 w 2048256"/>
              <a:gd name="connsiteY6" fmla="*/ 1280842 h 2003561"/>
              <a:gd name="connsiteX7" fmla="*/ 2048256 w 2048256"/>
              <a:gd name="connsiteY7" fmla="*/ 2003561 h 2003561"/>
              <a:gd name="connsiteX8" fmla="*/ 0 w 2048256"/>
              <a:gd name="connsiteY8" fmla="*/ 2003561 h 2003561"/>
              <a:gd name="connsiteX9" fmla="*/ 0 w 2048256"/>
              <a:gd name="connsiteY9" fmla="*/ 1280842 h 2003561"/>
              <a:gd name="connsiteX10" fmla="*/ 203 w 2048256"/>
              <a:gd name="connsiteY10" fmla="*/ 1280842 h 2003561"/>
              <a:gd name="connsiteX11" fmla="*/ 203 w 2048256"/>
              <a:gd name="connsiteY11" fmla="*/ 114253 h 200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8256" h="2003561">
                <a:moveTo>
                  <a:pt x="203" y="0"/>
                </a:moveTo>
                <a:lnTo>
                  <a:pt x="96482" y="0"/>
                </a:lnTo>
                <a:lnTo>
                  <a:pt x="1307000" y="0"/>
                </a:lnTo>
                <a:lnTo>
                  <a:pt x="1951775" y="0"/>
                </a:lnTo>
                <a:cubicBezTo>
                  <a:pt x="2004949" y="0"/>
                  <a:pt x="2048054" y="51153"/>
                  <a:pt x="2048054" y="114253"/>
                </a:cubicBezTo>
                <a:lnTo>
                  <a:pt x="2048054" y="1280842"/>
                </a:lnTo>
                <a:lnTo>
                  <a:pt x="2048256" y="1280842"/>
                </a:lnTo>
                <a:lnTo>
                  <a:pt x="2048256" y="2003561"/>
                </a:lnTo>
                <a:lnTo>
                  <a:pt x="0" y="2003561"/>
                </a:lnTo>
                <a:lnTo>
                  <a:pt x="0" y="1280842"/>
                </a:lnTo>
                <a:lnTo>
                  <a:pt x="203" y="1280842"/>
                </a:lnTo>
                <a:lnTo>
                  <a:pt x="203" y="114253"/>
                </a:lnTo>
                <a:close/>
              </a:path>
            </a:pathLst>
          </a:cu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Pinterest – Apps no Google Play">
            <a:extLst>
              <a:ext uri="{FF2B5EF4-FFF2-40B4-BE49-F238E27FC236}">
                <a16:creationId xmlns:a16="http://schemas.microsoft.com/office/drawing/2014/main" id="{9A594DAD-BABC-C563-B3DE-0D4376EBFF6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46978" y="1548587"/>
            <a:ext cx="1648465" cy="1648465"/>
          </a:xfrm>
          <a:prstGeom prst="rect">
            <a:avLst/>
          </a:prstGeom>
          <a:noFill/>
          <a:extLst>
            <a:ext uri="{909E8E84-426E-40DD-AFC4-6F175D3DCCD1}">
              <a14:hiddenFill xmlns:a14="http://schemas.microsoft.com/office/drawing/2010/main">
                <a:solidFill>
                  <a:srgbClr val="FFFFFF"/>
                </a:solidFill>
              </a14:hiddenFill>
            </a:ext>
          </a:extLst>
        </p:spPr>
      </p:pic>
      <p:sp>
        <p:nvSpPr>
          <p:cNvPr id="11287" name="Freeform 17">
            <a:extLst>
              <a:ext uri="{FF2B5EF4-FFF2-40B4-BE49-F238E27FC236}">
                <a16:creationId xmlns:a16="http://schemas.microsoft.com/office/drawing/2014/main" id="{90A9C56F-FDBC-4F3F-8FFC-C66E13009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419239" y="4199460"/>
            <a:ext cx="2466774" cy="1695035"/>
          </a:xfrm>
          <a:custGeom>
            <a:avLst/>
            <a:gdLst>
              <a:gd name="connsiteX0" fmla="*/ 0 w 2482004"/>
              <a:gd name="connsiteY0" fmla="*/ 0 h 1585026"/>
              <a:gd name="connsiteX1" fmla="*/ 116690 w 2482004"/>
              <a:gd name="connsiteY1" fmla="*/ 0 h 1585026"/>
              <a:gd name="connsiteX2" fmla="*/ 1583843 w 2482004"/>
              <a:gd name="connsiteY2" fmla="*/ 0 h 1585026"/>
              <a:gd name="connsiteX3" fmla="*/ 2365314 w 2482004"/>
              <a:gd name="connsiteY3" fmla="*/ 0 h 1585026"/>
              <a:gd name="connsiteX4" fmla="*/ 2482004 w 2482004"/>
              <a:gd name="connsiteY4" fmla="*/ 116690 h 1585026"/>
              <a:gd name="connsiteX5" fmla="*/ 2482004 w 2482004"/>
              <a:gd name="connsiteY5" fmla="*/ 1585026 h 1585026"/>
              <a:gd name="connsiteX6" fmla="*/ 1583843 w 2482004"/>
              <a:gd name="connsiteY6" fmla="*/ 1585026 h 1585026"/>
              <a:gd name="connsiteX7" fmla="*/ 0 w 2482004"/>
              <a:gd name="connsiteY7" fmla="*/ 1585026 h 1585026"/>
              <a:gd name="connsiteX8" fmla="*/ 0 w 2482004"/>
              <a:gd name="connsiteY8" fmla="*/ 116690 h 158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004" h="1585026">
                <a:moveTo>
                  <a:pt x="0" y="0"/>
                </a:moveTo>
                <a:lnTo>
                  <a:pt x="116690" y="0"/>
                </a:lnTo>
                <a:lnTo>
                  <a:pt x="1583843" y="0"/>
                </a:lnTo>
                <a:lnTo>
                  <a:pt x="2365314" y="0"/>
                </a:lnTo>
                <a:cubicBezTo>
                  <a:pt x="2429760" y="0"/>
                  <a:pt x="2482004" y="52244"/>
                  <a:pt x="2482004" y="116690"/>
                </a:cubicBezTo>
                <a:lnTo>
                  <a:pt x="2482004" y="1585026"/>
                </a:lnTo>
                <a:lnTo>
                  <a:pt x="1583843" y="1585026"/>
                </a:lnTo>
                <a:lnTo>
                  <a:pt x="0" y="1585026"/>
                </a:lnTo>
                <a:lnTo>
                  <a:pt x="0" y="116690"/>
                </a:lnTo>
                <a:close/>
              </a:path>
            </a:pathLst>
          </a:cu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YouTube Brasil - YouTube">
            <a:extLst>
              <a:ext uri="{FF2B5EF4-FFF2-40B4-BE49-F238E27FC236}">
                <a16:creationId xmlns:a16="http://schemas.microsoft.com/office/drawing/2014/main" id="{A6509DDA-8A04-EFA7-11CC-70BFEFEB60E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8439" y="4400550"/>
            <a:ext cx="1316659" cy="131665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TikTok apresenta Conselho Consultivo de Segurança do Brasil | Sala de  imprensa do TikTok">
            <a:extLst>
              <a:ext uri="{FF2B5EF4-FFF2-40B4-BE49-F238E27FC236}">
                <a16:creationId xmlns:a16="http://schemas.microsoft.com/office/drawing/2014/main" id="{13AB7D7D-C014-5450-1428-1782C35D75F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21371" y="3857093"/>
            <a:ext cx="1699679" cy="1699679"/>
          </a:xfrm>
          <a:prstGeom prst="roundRect">
            <a:avLst>
              <a:gd name="adj" fmla="val 8594"/>
            </a:avLst>
          </a:prstGeom>
          <a:solidFill>
            <a:srgbClr val="FFFFFF">
              <a:shade val="85000"/>
            </a:srgbClr>
          </a:solidFill>
          <a:ln>
            <a:noFill/>
          </a:ln>
          <a:effectLst/>
        </p:spPr>
      </p:pic>
      <p:sp>
        <p:nvSpPr>
          <p:cNvPr id="11289" name="Rectangle 11288">
            <a:extLst>
              <a:ext uri="{FF2B5EF4-FFF2-40B4-BE49-F238E27FC236}">
                <a16:creationId xmlns:a16="http://schemas.microsoft.com/office/drawing/2014/main" id="{C56CC73C-6A71-4FE9-9056-C0393F60C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1448" y="3521242"/>
            <a:ext cx="2030469" cy="2373253"/>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497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B84DB5-0A8D-419E-AE86-8602321D3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10B53C-4645-458E-8BE8-FAF1D5E69B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8219AE3E-5DB6-3220-A604-8A3F91F90921}"/>
              </a:ext>
            </a:extLst>
          </p:cNvPr>
          <p:cNvSpPr>
            <a:spLocks noGrp="1"/>
          </p:cNvSpPr>
          <p:nvPr>
            <p:ph type="title"/>
          </p:nvPr>
        </p:nvSpPr>
        <p:spPr>
          <a:xfrm>
            <a:off x="685800" y="1066163"/>
            <a:ext cx="3306744" cy="5148371"/>
          </a:xfrm>
        </p:spPr>
        <p:txBody>
          <a:bodyPr vert="horz" lIns="91440" tIns="45720" rIns="91440" bIns="45720" rtlCol="0" anchor="ctr">
            <a:normAutofit/>
          </a:bodyPr>
          <a:lstStyle/>
          <a:p>
            <a:r>
              <a:rPr lang="en-US" sz="3200" dirty="0" err="1"/>
              <a:t>Maior</a:t>
            </a:r>
            <a:r>
              <a:rPr lang="en-US" sz="3200" dirty="0"/>
              <a:t> </a:t>
            </a:r>
            <a:r>
              <a:rPr lang="en-US" sz="3200" dirty="0" err="1"/>
              <a:t>facilidade</a:t>
            </a:r>
            <a:r>
              <a:rPr lang="en-US" sz="3200" dirty="0"/>
              <a:t> </a:t>
            </a:r>
            <a:r>
              <a:rPr lang="en-US" sz="3200" dirty="0" err="1"/>
              <a:t>em</a:t>
            </a:r>
            <a:r>
              <a:rPr lang="en-US" sz="3200" dirty="0"/>
              <a:t> </a:t>
            </a:r>
            <a:r>
              <a:rPr lang="en-US" sz="3200" dirty="0" err="1"/>
              <a:t>encontrar</a:t>
            </a:r>
            <a:r>
              <a:rPr lang="en-US" sz="3200" dirty="0"/>
              <a:t> </a:t>
            </a:r>
            <a:r>
              <a:rPr lang="en-US" sz="3200" dirty="0" err="1"/>
              <a:t>produtos</a:t>
            </a:r>
            <a:r>
              <a:rPr lang="en-US" sz="3200" dirty="0"/>
              <a:t> e </a:t>
            </a:r>
            <a:r>
              <a:rPr lang="en-US" sz="3200" dirty="0" err="1"/>
              <a:t>serviços</a:t>
            </a:r>
            <a:r>
              <a:rPr lang="en-US" sz="3200" dirty="0"/>
              <a:t> e </a:t>
            </a:r>
            <a:r>
              <a:rPr lang="en-US" sz="3200" dirty="0" err="1"/>
              <a:t>em</a:t>
            </a:r>
            <a:r>
              <a:rPr lang="en-US" sz="3200" dirty="0"/>
              <a:t> </a:t>
            </a:r>
            <a:r>
              <a:rPr lang="en-US" sz="3200" dirty="0" err="1"/>
              <a:t>divulgá-los</a:t>
            </a:r>
            <a:endParaRPr lang="en-US" sz="3200" dirty="0"/>
          </a:p>
        </p:txBody>
      </p:sp>
      <p:graphicFrame>
        <p:nvGraphicFramePr>
          <p:cNvPr id="6" name="Espaço Reservado para Conteúdo 2">
            <a:extLst>
              <a:ext uri="{FF2B5EF4-FFF2-40B4-BE49-F238E27FC236}">
                <a16:creationId xmlns:a16="http://schemas.microsoft.com/office/drawing/2014/main" id="{FBDB90C1-7B29-67AE-707C-F1ACB13E917B}"/>
              </a:ext>
            </a:extLst>
          </p:cNvPr>
          <p:cNvGraphicFramePr/>
          <p:nvPr>
            <p:extLst>
              <p:ext uri="{D42A27DB-BD31-4B8C-83A1-F6EECF244321}">
                <p14:modId xmlns:p14="http://schemas.microsoft.com/office/powerpoint/2010/main" val="1519119062"/>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0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C6606EF5-7DE8-44D4-A683-EF4986E9A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7" name="Picture 12296">
            <a:extLst>
              <a:ext uri="{FF2B5EF4-FFF2-40B4-BE49-F238E27FC236}">
                <a16:creationId xmlns:a16="http://schemas.microsoft.com/office/drawing/2014/main" id="{3BE15FE4-C7B0-4CE1-9889-0ACB5A7C11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ACC6F716-B61B-2A17-AC4A-889FA611F134}"/>
              </a:ext>
            </a:extLst>
          </p:cNvPr>
          <p:cNvSpPr>
            <a:spLocks noGrp="1"/>
          </p:cNvSpPr>
          <p:nvPr>
            <p:ph type="title"/>
          </p:nvPr>
        </p:nvSpPr>
        <p:spPr>
          <a:xfrm>
            <a:off x="182880" y="39370"/>
            <a:ext cx="11826239" cy="1293028"/>
          </a:xfrm>
        </p:spPr>
        <p:txBody>
          <a:bodyPr>
            <a:normAutofit/>
          </a:bodyPr>
          <a:lstStyle/>
          <a:p>
            <a:pPr algn="ctr"/>
            <a:r>
              <a:rPr lang="pt-BR" sz="3200" b="1" dirty="0"/>
              <a:t>Possiblidade de encontrar diversas informações</a:t>
            </a:r>
          </a:p>
        </p:txBody>
      </p:sp>
      <p:sp>
        <p:nvSpPr>
          <p:cNvPr id="3" name="Espaço Reservado para Conteúdo 2">
            <a:extLst>
              <a:ext uri="{FF2B5EF4-FFF2-40B4-BE49-F238E27FC236}">
                <a16:creationId xmlns:a16="http://schemas.microsoft.com/office/drawing/2014/main" id="{EDFDCC4A-25C0-3464-7D75-0E66C42CD5BA}"/>
              </a:ext>
            </a:extLst>
          </p:cNvPr>
          <p:cNvSpPr>
            <a:spLocks noGrp="1"/>
          </p:cNvSpPr>
          <p:nvPr>
            <p:ph idx="1"/>
          </p:nvPr>
        </p:nvSpPr>
        <p:spPr>
          <a:xfrm>
            <a:off x="685801" y="1480820"/>
            <a:ext cx="3630876" cy="4737865"/>
          </a:xfrm>
        </p:spPr>
        <p:txBody>
          <a:bodyPr>
            <a:normAutofit/>
          </a:bodyPr>
          <a:lstStyle/>
          <a:p>
            <a:r>
              <a:rPr lang="pt-BR" sz="2000" dirty="0"/>
              <a:t>Nos dias de hoje, qualquer um com acesso à internet, pode encontrar de forma gratuita uma imensa quantidade de informações sobre qualquer assunto. </a:t>
            </a:r>
          </a:p>
          <a:p>
            <a:r>
              <a:rPr lang="pt-BR" sz="2000" dirty="0"/>
              <a:t>Isso pode ser útil de muitas maneiras, mas principalmente quando falamos de educação, através de </a:t>
            </a:r>
            <a:r>
              <a:rPr lang="pt-BR" sz="2000" dirty="0" err="1"/>
              <a:t>vídeo-aulas</a:t>
            </a:r>
            <a:r>
              <a:rPr lang="pt-BR" sz="2000" dirty="0"/>
              <a:t>, livros e artigos que podem ser encontrados nas redes sociais.</a:t>
            </a:r>
          </a:p>
        </p:txBody>
      </p:sp>
      <p:sp>
        <p:nvSpPr>
          <p:cNvPr id="12299" name="Rounded Rectangle 14">
            <a:extLst>
              <a:ext uri="{FF2B5EF4-FFF2-40B4-BE49-F238E27FC236}">
                <a16:creationId xmlns:a16="http://schemas.microsoft.com/office/drawing/2014/main" id="{5BA420DF-B174-4FB4-8008-B3A1954B1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O que é vídeo aula? Descubra com o guia de introdução ao EAD">
            <a:extLst>
              <a:ext uri="{FF2B5EF4-FFF2-40B4-BE49-F238E27FC236}">
                <a16:creationId xmlns:a16="http://schemas.microsoft.com/office/drawing/2014/main" id="{75FA507A-682E-5BF2-C82C-5690FFC624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41" r="14183" b="2"/>
          <a:stretch/>
        </p:blipFill>
        <p:spPr bwMode="auto">
          <a:xfrm>
            <a:off x="4955339" y="1336566"/>
            <a:ext cx="6127287" cy="460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06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300" name="Picture 12294">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301" name="Picture 12296">
            <a:extLst>
              <a:ext uri="{FF2B5EF4-FFF2-40B4-BE49-F238E27FC236}">
                <a16:creationId xmlns:a16="http://schemas.microsoft.com/office/drawing/2014/main" id="{3094519A-B61A-4BE2-9E40-30E744081B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299" name="Rectangle 1229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Qual a importância das redes sociais para o mercado de trabalho? | Cursos a  Distância CPT">
            <a:extLst>
              <a:ext uri="{FF2B5EF4-FFF2-40B4-BE49-F238E27FC236}">
                <a16:creationId xmlns:a16="http://schemas.microsoft.com/office/drawing/2014/main" id="{6744E07E-01B1-2A43-9990-63BC1334A6E3}"/>
              </a:ext>
            </a:extLst>
          </p:cNvPr>
          <p:cNvPicPr>
            <a:picLocks noChangeAspect="1" noChangeArrowheads="1"/>
          </p:cNvPicPr>
          <p:nvPr/>
        </p:nvPicPr>
        <p:blipFill rotWithShape="1">
          <a:blip r:embed="rId4">
            <a:alphaModFix amt="40000"/>
            <a:extLst>
              <a:ext uri="{28A0092B-C50C-407E-A947-70E740481C1C}">
                <a14:useLocalDpi xmlns:a14="http://schemas.microsoft.com/office/drawing/2010/main" val="0"/>
              </a:ext>
            </a:extLst>
          </a:blip>
          <a:srcRect t="259" b="154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F21AEFC7-3B3D-83CF-EF2E-BCB5E520EB4C}"/>
              </a:ext>
            </a:extLst>
          </p:cNvPr>
          <p:cNvSpPr/>
          <p:nvPr/>
        </p:nvSpPr>
        <p:spPr>
          <a:xfrm>
            <a:off x="1371600" y="2214830"/>
            <a:ext cx="9373340" cy="1930723"/>
          </a:xfrm>
          <a:prstGeom prst="rect">
            <a:avLst/>
          </a:prstGeom>
          <a:solidFill>
            <a:schemeClr val="bg2">
              <a:lumMod val="50000"/>
              <a:alpha val="50000"/>
            </a:schemeClr>
          </a:solidFill>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21F3BEAF-048A-B8CC-0BBB-D9779AA7ADCF}"/>
              </a:ext>
            </a:extLst>
          </p:cNvPr>
          <p:cNvSpPr>
            <a:spLocks noGrp="1"/>
          </p:cNvSpPr>
          <p:nvPr>
            <p:ph type="title"/>
          </p:nvPr>
        </p:nvSpPr>
        <p:spPr>
          <a:xfrm>
            <a:off x="1371600" y="2090861"/>
            <a:ext cx="9448800" cy="1825096"/>
          </a:xfrm>
        </p:spPr>
        <p:txBody>
          <a:bodyPr vert="horz" lIns="91440" tIns="45720" rIns="91440" bIns="45720" rtlCol="0" anchor="b">
            <a:normAutofit/>
          </a:bodyPr>
          <a:lstStyle/>
          <a:p>
            <a:pPr algn="ctr"/>
            <a:r>
              <a:rPr lang="en-US" sz="5600" b="1" dirty="0"/>
              <a:t>O Mercado Das Redes e </a:t>
            </a:r>
            <a:r>
              <a:rPr lang="en-US" sz="5600" b="1" dirty="0" err="1"/>
              <a:t>Suas</a:t>
            </a:r>
            <a:r>
              <a:rPr lang="en-US" sz="5600" b="1" dirty="0"/>
              <a:t> </a:t>
            </a:r>
            <a:r>
              <a:rPr lang="en-US" sz="5600" b="1" dirty="0" err="1"/>
              <a:t>características</a:t>
            </a:r>
            <a:endParaRPr lang="en-US" sz="5600" b="1" dirty="0"/>
          </a:p>
        </p:txBody>
      </p:sp>
    </p:spTree>
    <p:extLst>
      <p:ext uri="{BB962C8B-B14F-4D97-AF65-F5344CB8AC3E}">
        <p14:creationId xmlns:p14="http://schemas.microsoft.com/office/powerpoint/2010/main" val="256552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75D99-0377-224F-DE9A-25792172AE6E}"/>
              </a:ext>
            </a:extLst>
          </p:cNvPr>
          <p:cNvSpPr>
            <a:spLocks noGrp="1"/>
          </p:cNvSpPr>
          <p:nvPr>
            <p:ph type="title"/>
          </p:nvPr>
        </p:nvSpPr>
        <p:spPr>
          <a:xfrm>
            <a:off x="1963445" y="763450"/>
            <a:ext cx="8610600" cy="1295400"/>
          </a:xfrm>
        </p:spPr>
        <p:txBody>
          <a:bodyPr>
            <a:normAutofit fontScale="90000"/>
          </a:bodyPr>
          <a:lstStyle/>
          <a:p>
            <a:pPr algn="ctr"/>
            <a:r>
              <a:rPr lang="pt-BR" dirty="0"/>
              <a:t>Alguns Valores estimados das empresas Tech</a:t>
            </a:r>
            <a:br>
              <a:rPr lang="pt-BR" dirty="0"/>
            </a:br>
            <a:endParaRPr lang="pt-BR" dirty="0"/>
          </a:p>
        </p:txBody>
      </p:sp>
      <p:sp>
        <p:nvSpPr>
          <p:cNvPr id="4" name="Espaço Reservado para Conteúdo 3">
            <a:extLst>
              <a:ext uri="{FF2B5EF4-FFF2-40B4-BE49-F238E27FC236}">
                <a16:creationId xmlns:a16="http://schemas.microsoft.com/office/drawing/2014/main" id="{FCC34754-B789-D7DA-CB99-00F92F8D8DEA}"/>
              </a:ext>
            </a:extLst>
          </p:cNvPr>
          <p:cNvSpPr>
            <a:spLocks noGrp="1"/>
          </p:cNvSpPr>
          <p:nvPr>
            <p:ph sz="half" idx="2"/>
          </p:nvPr>
        </p:nvSpPr>
        <p:spPr>
          <a:xfrm>
            <a:off x="872601" y="2386942"/>
            <a:ext cx="10446798" cy="4111512"/>
          </a:xfrm>
          <a:ln>
            <a:noFill/>
          </a:ln>
        </p:spPr>
        <p:txBody>
          <a:bodyPr>
            <a:normAutofit/>
          </a:bodyPr>
          <a:lstStyle/>
          <a:p>
            <a:r>
              <a:rPr lang="pt-BR" dirty="0"/>
              <a:t>Google  - US$ 1.124 Trilhões ( 16 de junho de 2022) 		</a:t>
            </a:r>
          </a:p>
          <a:p>
            <a:pPr marL="0" indent="0">
              <a:buNone/>
            </a:pPr>
            <a:r>
              <a:rPr lang="pt-BR" dirty="0"/>
              <a:t> [Market </a:t>
            </a:r>
            <a:r>
              <a:rPr lang="pt-BR" dirty="0" err="1"/>
              <a:t>capitalization</a:t>
            </a:r>
            <a:r>
              <a:rPr lang="pt-BR" dirty="0"/>
              <a:t>] </a:t>
            </a:r>
          </a:p>
          <a:p>
            <a:pPr marL="0" indent="0">
              <a:buNone/>
            </a:pPr>
            <a:endParaRPr lang="pt-BR" dirty="0"/>
          </a:p>
          <a:p>
            <a:r>
              <a:rPr lang="pt-BR" dirty="0"/>
              <a:t>Meta ( Facebook , </a:t>
            </a:r>
            <a:r>
              <a:rPr lang="pt-BR" dirty="0" err="1"/>
              <a:t>Whatsapp</a:t>
            </a:r>
            <a:r>
              <a:rPr lang="pt-BR" dirty="0"/>
              <a:t>, Instagram)</a:t>
            </a:r>
          </a:p>
          <a:p>
            <a:pPr marL="0" indent="0">
              <a:buNone/>
            </a:pPr>
            <a:r>
              <a:rPr lang="pt-BR" dirty="0"/>
              <a:t> - US$ 599 bilhões ( 9 de fevereiro de 2022)</a:t>
            </a:r>
          </a:p>
          <a:p>
            <a:pPr marL="0" indent="0">
              <a:buNone/>
            </a:pPr>
            <a:r>
              <a:rPr lang="pt-BR" dirty="0"/>
              <a:t> - 240,112Bi [Market </a:t>
            </a:r>
            <a:r>
              <a:rPr lang="pt-BR" dirty="0" err="1"/>
              <a:t>captalization</a:t>
            </a:r>
            <a:r>
              <a:rPr lang="pt-BR" dirty="0"/>
              <a:t>]</a:t>
            </a:r>
          </a:p>
          <a:p>
            <a:pPr marL="0" indent="0">
              <a:buNone/>
            </a:pPr>
            <a:endParaRPr lang="pt-BR" dirty="0"/>
          </a:p>
          <a:p>
            <a:r>
              <a:rPr lang="pt-BR" dirty="0" err="1"/>
              <a:t>Tik</a:t>
            </a:r>
            <a:r>
              <a:rPr lang="pt-BR" dirty="0"/>
              <a:t> Tok - US$59 bilhões. (27/01/22))</a:t>
            </a:r>
          </a:p>
          <a:p>
            <a:endParaRPr lang="pt-BR" dirty="0"/>
          </a:p>
        </p:txBody>
      </p:sp>
      <p:pic>
        <p:nvPicPr>
          <p:cNvPr id="13314" name="Picture 2" descr="Google - ícones de logotipo grátis">
            <a:extLst>
              <a:ext uri="{FF2B5EF4-FFF2-40B4-BE49-F238E27FC236}">
                <a16:creationId xmlns:a16="http://schemas.microsoft.com/office/drawing/2014/main" id="{4AD11CDE-7A0C-7D31-CD0E-36FBF6C98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9987" y="2295246"/>
            <a:ext cx="932894" cy="9328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Facebook Icon Transparent Vector Art, Icons, and Graphics for Free Download">
            <a:extLst>
              <a:ext uri="{FF2B5EF4-FFF2-40B4-BE49-F238E27FC236}">
                <a16:creationId xmlns:a16="http://schemas.microsoft.com/office/drawing/2014/main" id="{885D37CA-D53C-6071-936A-4203A56D3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01" t="17000" r="55750" b="16500"/>
          <a:stretch/>
        </p:blipFill>
        <p:spPr bwMode="auto">
          <a:xfrm>
            <a:off x="7222725" y="3586579"/>
            <a:ext cx="903672" cy="9316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8" descr="Facebook Icon Transparent Vector Art, Icons, and Graphics for Free Download">
            <a:extLst>
              <a:ext uri="{FF2B5EF4-FFF2-40B4-BE49-F238E27FC236}">
                <a16:creationId xmlns:a16="http://schemas.microsoft.com/office/drawing/2014/main" id="{B577F0F5-4501-7E19-17EF-B795A53A3F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51" t="17039" r="11893" b="17718"/>
          <a:stretch/>
        </p:blipFill>
        <p:spPr bwMode="auto">
          <a:xfrm>
            <a:off x="8474475" y="3586579"/>
            <a:ext cx="932895" cy="946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322" name="Picture 10" descr="Whatsapp">
            <a:extLst>
              <a:ext uri="{FF2B5EF4-FFF2-40B4-BE49-F238E27FC236}">
                <a16:creationId xmlns:a16="http://schemas.microsoft.com/office/drawing/2014/main" id="{3E978F57-E16F-05C0-3D48-A6AFC6FF7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5449" y="3595456"/>
            <a:ext cx="946416" cy="9464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324" name="Picture 12" descr="Icone Youtube 2">
            <a:extLst>
              <a:ext uri="{FF2B5EF4-FFF2-40B4-BE49-F238E27FC236}">
                <a16:creationId xmlns:a16="http://schemas.microsoft.com/office/drawing/2014/main" id="{DCD2750C-F5C3-F8FE-AFC3-93C242E18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805" y="2325592"/>
            <a:ext cx="932895" cy="93289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326" name="Picture 14" descr="Google plus - ícones de mídia social grátis">
            <a:extLst>
              <a:ext uri="{FF2B5EF4-FFF2-40B4-BE49-F238E27FC236}">
                <a16:creationId xmlns:a16="http://schemas.microsoft.com/office/drawing/2014/main" id="{E735EBCF-9F79-550A-A169-C871214E1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947" y="2295246"/>
            <a:ext cx="932895" cy="932895"/>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Tik Tok Vector Art, Icons, and Graphics for Free Download">
            <a:extLst>
              <a:ext uri="{FF2B5EF4-FFF2-40B4-BE49-F238E27FC236}">
                <a16:creationId xmlns:a16="http://schemas.microsoft.com/office/drawing/2014/main" id="{3F504936-8896-F0A4-0915-7EA53CE9B7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31" t="20223" r="20285" b="20624"/>
          <a:stretch/>
        </p:blipFill>
        <p:spPr bwMode="auto">
          <a:xfrm>
            <a:off x="6770889" y="5195932"/>
            <a:ext cx="903672" cy="898618"/>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6E73FCC-C8DC-3AFB-BB93-1C0F5FF82FCE}"/>
              </a:ext>
            </a:extLst>
          </p:cNvPr>
          <p:cNvSpPr txBox="1"/>
          <p:nvPr/>
        </p:nvSpPr>
        <p:spPr>
          <a:xfrm>
            <a:off x="685799" y="631171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(S11</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207795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7ED893-27A6-9952-601A-A86497403A40}"/>
              </a:ext>
            </a:extLst>
          </p:cNvPr>
          <p:cNvSpPr>
            <a:spLocks noGrp="1"/>
          </p:cNvSpPr>
          <p:nvPr>
            <p:ph type="title"/>
          </p:nvPr>
        </p:nvSpPr>
        <p:spPr>
          <a:xfrm>
            <a:off x="-182085" y="1012948"/>
            <a:ext cx="12325349" cy="1293028"/>
          </a:xfrm>
        </p:spPr>
        <p:txBody>
          <a:bodyPr>
            <a:normAutofit fontScale="90000"/>
          </a:bodyPr>
          <a:lstStyle/>
          <a:p>
            <a:pPr algn="ctr"/>
            <a:r>
              <a:rPr lang="pt-BR" sz="4000" b="1" dirty="0">
                <a:effectLst/>
                <a:latin typeface="Arial" panose="020B0604020202020204" pitchFamily="34" charset="0"/>
                <a:ea typeface="Calibri" panose="020F0502020204030204" pitchFamily="34" charset="0"/>
                <a:cs typeface="Times New Roman" panose="02020603050405020304" pitchFamily="18" charset="0"/>
              </a:rPr>
              <a:t>O que significa Cibercultura</a:t>
            </a:r>
            <a:br>
              <a:rPr lang="pt-BR" sz="4000" b="1" dirty="0">
                <a:effectLst/>
                <a:latin typeface="Arial" panose="020B0604020202020204" pitchFamily="34" charset="0"/>
                <a:ea typeface="Calibri" panose="020F0502020204030204" pitchFamily="34" charset="0"/>
                <a:cs typeface="Times New Roman" panose="02020603050405020304" pitchFamily="18" charset="0"/>
              </a:rPr>
            </a:br>
            <a:r>
              <a:rPr lang="pt-BR" sz="4000" b="1" dirty="0">
                <a:effectLst/>
                <a:latin typeface="Arial" panose="020B0604020202020204" pitchFamily="34" charset="0"/>
                <a:ea typeface="Calibri" panose="020F0502020204030204" pitchFamily="34" charset="0"/>
                <a:cs typeface="Times New Roman" panose="02020603050405020304" pitchFamily="18" charset="0"/>
              </a:rPr>
              <a:t> no ciberespaço?</a:t>
            </a:r>
            <a:br>
              <a:rPr lang="pt-BR" sz="4000" dirty="0">
                <a:effectLst/>
                <a:latin typeface="Calibri" panose="020F0502020204030204" pitchFamily="34" charset="0"/>
                <a:ea typeface="Calibri" panose="020F0502020204030204" pitchFamily="34" charset="0"/>
                <a:cs typeface="Times New Roman" panose="02020603050405020304" pitchFamily="18" charset="0"/>
              </a:rPr>
            </a:br>
            <a:endParaRPr lang="pt-BR" dirty="0"/>
          </a:p>
        </p:txBody>
      </p:sp>
      <p:sp>
        <p:nvSpPr>
          <p:cNvPr id="3" name="Espaço Reservado para Conteúdo 2">
            <a:extLst>
              <a:ext uri="{FF2B5EF4-FFF2-40B4-BE49-F238E27FC236}">
                <a16:creationId xmlns:a16="http://schemas.microsoft.com/office/drawing/2014/main" id="{2D99366D-57E2-C099-D1F7-F8986149258D}"/>
              </a:ext>
            </a:extLst>
          </p:cNvPr>
          <p:cNvSpPr>
            <a:spLocks noGrp="1"/>
          </p:cNvSpPr>
          <p:nvPr>
            <p:ph idx="1"/>
          </p:nvPr>
        </p:nvSpPr>
        <p:spPr>
          <a:xfrm>
            <a:off x="801210" y="3429695"/>
            <a:ext cx="10820400" cy="4024125"/>
          </a:xfrm>
        </p:spPr>
        <p:txBody>
          <a:bodyPr>
            <a:normAutofit/>
          </a:bodyPr>
          <a:lstStyle/>
          <a:p>
            <a:pPr marL="0" indent="0" algn="just">
              <a:lnSpc>
                <a:spcPct val="150000"/>
              </a:lnSpc>
              <a:spcAft>
                <a:spcPts val="800"/>
              </a:spcAft>
              <a:buNone/>
            </a:pPr>
            <a:r>
              <a:rPr lang="pt-BR" sz="1800" dirty="0" err="1">
                <a:solidFill>
                  <a:schemeClr val="tx1">
                    <a:lumMod val="75000"/>
                  </a:schemeClr>
                </a:solidFill>
                <a:effectLst/>
                <a:latin typeface="Arial" panose="020B0604020202020204" pitchFamily="34" charset="0"/>
                <a:ea typeface="Calibri" panose="020F0502020204030204" pitchFamily="34" charset="0"/>
                <a:cs typeface="Times New Roman" panose="02020603050405020304" pitchFamily="18" charset="0"/>
              </a:rPr>
              <a:t>Ex</a:t>
            </a:r>
            <a:r>
              <a:rPr lang="pt-BR" sz="1800" dirty="0">
                <a:solidFill>
                  <a:schemeClr val="tx1">
                    <a:lumMod val="75000"/>
                  </a:schemeClr>
                </a:solidFill>
                <a:effectLst/>
                <a:latin typeface="Arial" panose="020B0604020202020204" pitchFamily="34" charset="0"/>
                <a:ea typeface="Calibri" panose="020F0502020204030204" pitchFamily="34" charset="0"/>
                <a:cs typeface="Times New Roman" panose="02020603050405020304" pitchFamily="18" charset="0"/>
              </a:rPr>
              <a:t>: Criar perfil, mandar e-mail, entrar no chat, fazer uma chamada de vídeo, curtir, compartilhar, algoritmo, engajamento.</a:t>
            </a:r>
          </a:p>
          <a:p>
            <a:pPr marL="0" indent="0" algn="just">
              <a:lnSpc>
                <a:spcPct val="150000"/>
              </a:lnSpc>
              <a:spcAft>
                <a:spcPts val="800"/>
              </a:spcAft>
              <a:buNone/>
            </a:pPr>
            <a:endParaRPr lang="pt-BR" sz="1800" dirty="0">
              <a:solidFill>
                <a:schemeClr val="tx1">
                  <a:lumMod val="75000"/>
                </a:schemeClr>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pt-BR" sz="1800" dirty="0">
                <a:solidFill>
                  <a:schemeClr val="tx1">
                    <a:lumMod val="75000"/>
                  </a:schemeClr>
                </a:solidFill>
                <a:effectLst/>
                <a:latin typeface="Arial" panose="020B0604020202020204" pitchFamily="34" charset="0"/>
                <a:ea typeface="Calibri" panose="020F0502020204030204" pitchFamily="34" charset="0"/>
                <a:cs typeface="Times New Roman" panose="02020603050405020304" pitchFamily="18" charset="0"/>
              </a:rPr>
              <a:t>Todo esse universo é denominado de cibercultura.</a:t>
            </a:r>
            <a:endParaRPr lang="pt-BR" dirty="0"/>
          </a:p>
        </p:txBody>
      </p:sp>
      <p:sp>
        <p:nvSpPr>
          <p:cNvPr id="5" name="CaixaDeTexto 4">
            <a:extLst>
              <a:ext uri="{FF2B5EF4-FFF2-40B4-BE49-F238E27FC236}">
                <a16:creationId xmlns:a16="http://schemas.microsoft.com/office/drawing/2014/main" id="{37893B44-C2BD-D99B-C52C-A757A3203702}"/>
              </a:ext>
            </a:extLst>
          </p:cNvPr>
          <p:cNvSpPr txBox="1"/>
          <p:nvPr/>
        </p:nvSpPr>
        <p:spPr>
          <a:xfrm>
            <a:off x="570390" y="2057401"/>
            <a:ext cx="10820400" cy="1813958"/>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pt-BR" sz="1800" b="1" dirty="0">
                <a:effectLst/>
                <a:latin typeface="Arial" panose="020B0604020202020204" pitchFamily="34" charset="0"/>
                <a:ea typeface="Calibri" panose="020F0502020204030204" pitchFamily="34" charset="0"/>
                <a:cs typeface="Times New Roman" panose="02020603050405020304" pitchFamily="18" charset="0"/>
              </a:rPr>
              <a:t>Novas práticas e costumes que surgiram com a inserção das tecnologias da informação. O ciberespaço é a rede de internet, meio onde se torna possível a cibercultura, espelhamento da sociedade globalizada.</a:t>
            </a:r>
          </a:p>
          <a:p>
            <a:pPr algn="just">
              <a:lnSpc>
                <a:spcPct val="150000"/>
              </a:lnSpc>
              <a:spcAft>
                <a:spcPts val="800"/>
              </a:spcAft>
            </a:pPr>
            <a:endParaRPr lang="pt-BR"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aixaDeTexto 5">
            <a:extLst>
              <a:ext uri="{FF2B5EF4-FFF2-40B4-BE49-F238E27FC236}">
                <a16:creationId xmlns:a16="http://schemas.microsoft.com/office/drawing/2014/main" id="{0079D4D2-1EAC-2C4A-E263-5E713C3A78F4}"/>
              </a:ext>
            </a:extLst>
          </p:cNvPr>
          <p:cNvSpPr txBox="1"/>
          <p:nvPr/>
        </p:nvSpPr>
        <p:spPr>
          <a:xfrm>
            <a:off x="570390" y="4459277"/>
            <a:ext cx="6187736" cy="456535"/>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pt-BR" sz="1800" b="1" dirty="0">
                <a:effectLst/>
                <a:latin typeface="Arial" panose="020B0604020202020204" pitchFamily="34" charset="0"/>
                <a:ea typeface="Calibri" panose="020F0502020204030204" pitchFamily="34" charset="0"/>
                <a:cs typeface="Times New Roman" panose="02020603050405020304" pitchFamily="18" charset="0"/>
              </a:rPr>
              <a:t>O ciberespaço é a rede de internet.</a:t>
            </a:r>
          </a:p>
        </p:txBody>
      </p:sp>
      <p:sp>
        <p:nvSpPr>
          <p:cNvPr id="7" name="CaixaDeTexto 6">
            <a:extLst>
              <a:ext uri="{FF2B5EF4-FFF2-40B4-BE49-F238E27FC236}">
                <a16:creationId xmlns:a16="http://schemas.microsoft.com/office/drawing/2014/main" id="{741A3210-B6E5-F0E8-638E-DCCE8A7A81CA}"/>
              </a:ext>
            </a:extLst>
          </p:cNvPr>
          <p:cNvSpPr txBox="1"/>
          <p:nvPr/>
        </p:nvSpPr>
        <p:spPr>
          <a:xfrm>
            <a:off x="889986" y="6143347"/>
            <a:ext cx="1165704" cy="369332"/>
          </a:xfrm>
          <a:prstGeom prst="rect">
            <a:avLst/>
          </a:prstGeom>
          <a:noFill/>
        </p:spPr>
        <p:txBody>
          <a:bodyPr wrap="none" rtlCol="0">
            <a:spAutoFit/>
          </a:bodyPr>
          <a:lstStyle/>
          <a:p>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(P1 + V2)</a:t>
            </a:r>
            <a:endParaRPr lang="pt-BR" b="1" dirty="0">
              <a:solidFill>
                <a:srgbClr val="FF0000"/>
              </a:solidFill>
            </a:endParaRPr>
          </a:p>
        </p:txBody>
      </p:sp>
    </p:spTree>
    <p:extLst>
      <p:ext uri="{BB962C8B-B14F-4D97-AF65-F5344CB8AC3E}">
        <p14:creationId xmlns:p14="http://schemas.microsoft.com/office/powerpoint/2010/main" val="3721184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9" name="Picture 14342">
            <a:extLst>
              <a:ext uri="{FF2B5EF4-FFF2-40B4-BE49-F238E27FC236}">
                <a16:creationId xmlns:a16="http://schemas.microsoft.com/office/drawing/2014/main" id="{1FBDED38-E809-47DF-A501-94A1EC4CF7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338" name="Picture 2">
            <a:extLst>
              <a:ext uri="{FF2B5EF4-FFF2-40B4-BE49-F238E27FC236}">
                <a16:creationId xmlns:a16="http://schemas.microsoft.com/office/drawing/2014/main" id="{40AD179E-CD1F-4D57-7B44-24734F46A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 b="112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E010829-16E1-B669-8AAB-600289C9078C}"/>
              </a:ext>
            </a:extLst>
          </p:cNvPr>
          <p:cNvSpPr txBox="1"/>
          <p:nvPr/>
        </p:nvSpPr>
        <p:spPr>
          <a:xfrm>
            <a:off x="0" y="635235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(S12</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83281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8507F-42F1-8EA2-44C7-60486E0260A9}"/>
              </a:ext>
            </a:extLst>
          </p:cNvPr>
          <p:cNvSpPr>
            <a:spLocks noGrp="1"/>
          </p:cNvSpPr>
          <p:nvPr>
            <p:ph type="title"/>
          </p:nvPr>
        </p:nvSpPr>
        <p:spPr/>
        <p:txBody>
          <a:bodyPr>
            <a:normAutofit fontScale="90000"/>
          </a:bodyPr>
          <a:lstStyle/>
          <a:p>
            <a:pPr algn="ctr"/>
            <a:r>
              <a:rPr lang="pt-BR" dirty="0"/>
              <a:t>Um pouco sobre o histórico recente da Meta e o Instagram</a:t>
            </a:r>
            <a:br>
              <a:rPr lang="pt-BR" dirty="0"/>
            </a:br>
            <a:endParaRPr lang="pt-BR" dirty="0"/>
          </a:p>
        </p:txBody>
      </p:sp>
      <p:sp>
        <p:nvSpPr>
          <p:cNvPr id="3" name="Espaço Reservado para Conteúdo 2">
            <a:extLst>
              <a:ext uri="{FF2B5EF4-FFF2-40B4-BE49-F238E27FC236}">
                <a16:creationId xmlns:a16="http://schemas.microsoft.com/office/drawing/2014/main" id="{F33BA4C4-D1F5-43D4-0EE4-3EE47FDA2C05}"/>
              </a:ext>
            </a:extLst>
          </p:cNvPr>
          <p:cNvSpPr>
            <a:spLocks noGrp="1"/>
          </p:cNvSpPr>
          <p:nvPr>
            <p:ph idx="1"/>
          </p:nvPr>
        </p:nvSpPr>
        <p:spPr>
          <a:xfrm>
            <a:off x="295275" y="1935364"/>
            <a:ext cx="11753849" cy="4024125"/>
          </a:xfrm>
        </p:spPr>
        <p:txBody>
          <a:bodyPr/>
          <a:lstStyle/>
          <a:p>
            <a:r>
              <a:rPr lang="pt-BR" dirty="0"/>
              <a:t>O Facebook adquiriu o Instagram em 2012 , por 1 bilhão de dólares, com a rede social tendo em torno de 30 milhões de usuários</a:t>
            </a:r>
          </a:p>
          <a:p>
            <a:r>
              <a:rPr lang="pt-BR" dirty="0"/>
              <a:t>Em 2020 a rede possuía 1 bilhão de usuários e tinha o valor de em torno de 100 bilhões de Dólares , o faturamento em 2020 era de 20 bilhões ano somente o Instagram.</a:t>
            </a:r>
            <a:r>
              <a:rPr lang="pt-BR" dirty="0">
                <a:solidFill>
                  <a:srgbClr val="FF0000"/>
                </a:solidFill>
              </a:rPr>
              <a:t>(S13)</a:t>
            </a:r>
          </a:p>
          <a:p>
            <a:r>
              <a:rPr lang="pt-BR" dirty="0"/>
              <a:t>A Meta divulgou os resultados do 2º trimestre de 2022 no dia 27.jul.2022 em que a empresa teve US$ 28,8 bilhões em receita líquida , com queda de 1% na comparação com o mesmo período de 2021. </a:t>
            </a:r>
            <a:r>
              <a:rPr lang="pt-BR" dirty="0">
                <a:solidFill>
                  <a:srgbClr val="FF0000"/>
                </a:solidFill>
              </a:rPr>
              <a:t>(S14)</a:t>
            </a:r>
          </a:p>
          <a:p>
            <a:pPr marL="0" indent="0">
              <a:buNone/>
            </a:pPr>
            <a:endParaRPr lang="pt-BR" dirty="0"/>
          </a:p>
        </p:txBody>
      </p:sp>
      <p:pic>
        <p:nvPicPr>
          <p:cNvPr id="15362" name="Picture 2" descr="Meta Logo. Meta, Facebook Rebrand Concept. Meta Icon in Blue Color. Social  Media. Messenger, Instagram, WhatsUp, Oculus Logos. Editorial Stock Photo -  Illustration of global, communication: 233509938">
            <a:extLst>
              <a:ext uri="{FF2B5EF4-FFF2-40B4-BE49-F238E27FC236}">
                <a16:creationId xmlns:a16="http://schemas.microsoft.com/office/drawing/2014/main" id="{426AB3F3-1779-BF48-6F5F-9EDB0C626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675" y="4979786"/>
            <a:ext cx="4791075" cy="1709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59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5110A-E69C-0B89-8C46-E67BB108924E}"/>
              </a:ext>
            </a:extLst>
          </p:cNvPr>
          <p:cNvSpPr>
            <a:spLocks noGrp="1"/>
          </p:cNvSpPr>
          <p:nvPr>
            <p:ph type="title"/>
          </p:nvPr>
        </p:nvSpPr>
        <p:spPr>
          <a:xfrm>
            <a:off x="2895600" y="764373"/>
            <a:ext cx="8610600" cy="1293028"/>
          </a:xfrm>
        </p:spPr>
        <p:txBody>
          <a:bodyPr>
            <a:normAutofit/>
          </a:bodyPr>
          <a:lstStyle/>
          <a:p>
            <a:r>
              <a:rPr lang="pt-BR" dirty="0"/>
              <a:t>Sobre o mercado de dados</a:t>
            </a:r>
          </a:p>
        </p:txBody>
      </p:sp>
      <p:sp>
        <p:nvSpPr>
          <p:cNvPr id="3" name="Espaço Reservado para Conteúdo 2">
            <a:extLst>
              <a:ext uri="{FF2B5EF4-FFF2-40B4-BE49-F238E27FC236}">
                <a16:creationId xmlns:a16="http://schemas.microsoft.com/office/drawing/2014/main" id="{FAB66B9B-FD22-3C0E-3E1B-FE0A413FBE82}"/>
              </a:ext>
            </a:extLst>
          </p:cNvPr>
          <p:cNvSpPr>
            <a:spLocks noGrp="1"/>
          </p:cNvSpPr>
          <p:nvPr>
            <p:ph idx="1"/>
          </p:nvPr>
        </p:nvSpPr>
        <p:spPr>
          <a:xfrm>
            <a:off x="677333" y="2194560"/>
            <a:ext cx="5816600" cy="1747125"/>
          </a:xfrm>
        </p:spPr>
        <p:txBody>
          <a:bodyPr>
            <a:normAutofit/>
          </a:bodyPr>
          <a:lstStyle/>
          <a:p>
            <a:pPr marL="0" indent="0">
              <a:buNone/>
            </a:pPr>
            <a:r>
              <a:rPr lang="pt-BR" dirty="0"/>
              <a:t>De Acordo com a </a:t>
            </a:r>
            <a:r>
              <a:rPr lang="pt-BR" b="1" u="sng" dirty="0"/>
              <a:t>MIT Technology</a:t>
            </a:r>
            <a:r>
              <a:rPr lang="pt-BR" dirty="0"/>
              <a:t>:  </a:t>
            </a:r>
          </a:p>
          <a:p>
            <a:pPr marL="0" indent="0">
              <a:buNone/>
            </a:pPr>
            <a:r>
              <a:rPr lang="pt-BR" dirty="0"/>
              <a:t>“Em um futuro muito próximo você vai trocar seus dados pessoais por dinheiro.” </a:t>
            </a:r>
          </a:p>
          <a:p>
            <a:pPr marL="0" indent="0">
              <a:buNone/>
            </a:pPr>
            <a:endParaRPr lang="pt-BR" dirty="0"/>
          </a:p>
          <a:p>
            <a:pPr marL="0" indent="0">
              <a:buNone/>
            </a:pPr>
            <a:endParaRPr lang="pt-BR" dirty="0"/>
          </a:p>
        </p:txBody>
      </p:sp>
      <p:pic>
        <p:nvPicPr>
          <p:cNvPr id="16386" name="Picture 2" descr="Dados externos e internos: estruture a sua inteligência de mercado">
            <a:extLst>
              <a:ext uri="{FF2B5EF4-FFF2-40B4-BE49-F238E27FC236}">
                <a16:creationId xmlns:a16="http://schemas.microsoft.com/office/drawing/2014/main" id="{3FDC5D1C-D26E-F221-D324-260E3C2DA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60" r="5477" b="3"/>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3FB53A7-F50E-3D0A-15E0-16DB85BD508A}"/>
              </a:ext>
            </a:extLst>
          </p:cNvPr>
          <p:cNvSpPr txBox="1"/>
          <p:nvPr/>
        </p:nvSpPr>
        <p:spPr>
          <a:xfrm>
            <a:off x="685800" y="4477434"/>
            <a:ext cx="6094520" cy="1384995"/>
          </a:xfrm>
          <a:prstGeom prst="rect">
            <a:avLst/>
          </a:prstGeom>
          <a:noFill/>
        </p:spPr>
        <p:txBody>
          <a:bodyPr wrap="square">
            <a:spAutoFit/>
          </a:bodyPr>
          <a:lstStyle/>
          <a:p>
            <a:pPr marL="0" indent="0">
              <a:buNone/>
            </a:pPr>
            <a:r>
              <a:rPr lang="pt-BR" sz="2800" dirty="0"/>
              <a:t>Mas ,Por que os nossos dados pessoais são tão valiosos para as empresas?</a:t>
            </a:r>
          </a:p>
        </p:txBody>
      </p:sp>
      <p:sp>
        <p:nvSpPr>
          <p:cNvPr id="4" name="CaixaDeTexto 3">
            <a:extLst>
              <a:ext uri="{FF2B5EF4-FFF2-40B4-BE49-F238E27FC236}">
                <a16:creationId xmlns:a16="http://schemas.microsoft.com/office/drawing/2014/main" id="{97C52A6B-B5B1-201A-E2CE-F8D3E50E0DDA}"/>
              </a:ext>
            </a:extLst>
          </p:cNvPr>
          <p:cNvSpPr txBox="1"/>
          <p:nvPr/>
        </p:nvSpPr>
        <p:spPr>
          <a:xfrm>
            <a:off x="677333" y="6177052"/>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(S13</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6253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13895-D628-48AE-4556-3495E56CAA86}"/>
              </a:ext>
            </a:extLst>
          </p:cNvPr>
          <p:cNvSpPr>
            <a:spLocks noGrp="1"/>
          </p:cNvSpPr>
          <p:nvPr>
            <p:ph type="title"/>
          </p:nvPr>
        </p:nvSpPr>
        <p:spPr/>
        <p:txBody>
          <a:bodyPr/>
          <a:lstStyle/>
          <a:p>
            <a:r>
              <a:rPr lang="pt-BR" dirty="0"/>
              <a:t>“não existe almoço grátis!”</a:t>
            </a:r>
          </a:p>
        </p:txBody>
      </p:sp>
      <p:sp>
        <p:nvSpPr>
          <p:cNvPr id="3" name="Espaço Reservado para Conteúdo 2">
            <a:extLst>
              <a:ext uri="{FF2B5EF4-FFF2-40B4-BE49-F238E27FC236}">
                <a16:creationId xmlns:a16="http://schemas.microsoft.com/office/drawing/2014/main" id="{115082CF-A8E4-F42B-F3B8-2EADDFF0C0F6}"/>
              </a:ext>
            </a:extLst>
          </p:cNvPr>
          <p:cNvSpPr>
            <a:spLocks noGrp="1"/>
          </p:cNvSpPr>
          <p:nvPr>
            <p:ph idx="1"/>
          </p:nvPr>
        </p:nvSpPr>
        <p:spPr/>
        <p:txBody>
          <a:bodyPr/>
          <a:lstStyle/>
          <a:p>
            <a:r>
              <a:rPr lang="pt-BR" dirty="0"/>
              <a:t>Na Internet, prevalece o acesso gratuito às redes sociais, softwares, e-mails e sites, e os lucros desses negócios giram em torno da análise e venda de nossos dados pessoais para publicidade direcionada.</a:t>
            </a:r>
          </a:p>
          <a:p>
            <a:r>
              <a:rPr lang="pt-BR" dirty="0"/>
              <a:t>Em outras palavras, a consideração para visitar a maioria das páginas virtuais é fornecer nossos dados pessoais. </a:t>
            </a:r>
          </a:p>
          <a:p>
            <a:r>
              <a:rPr lang="pt-BR" dirty="0"/>
              <a:t>O maior problema: nos negócios tradicionais, trocamos uma certa quantia de dinheiro por um produto ou serviço, então sabemos exatamente quanto custará esse item.</a:t>
            </a:r>
          </a:p>
          <a:p>
            <a:r>
              <a:rPr lang="pt-BR" dirty="0"/>
              <a:t>Na rede muitas vezes o valor que pagamos pra serviços , são os nossos dados.</a:t>
            </a:r>
          </a:p>
          <a:p>
            <a:endParaRPr lang="pt-BR" dirty="0"/>
          </a:p>
        </p:txBody>
      </p:sp>
    </p:spTree>
    <p:extLst>
      <p:ext uri="{BB962C8B-B14F-4D97-AF65-F5344CB8AC3E}">
        <p14:creationId xmlns:p14="http://schemas.microsoft.com/office/powerpoint/2010/main" val="90234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8229C-832E-EDE4-CFA8-CE72FB2FF763}"/>
              </a:ext>
            </a:extLst>
          </p:cNvPr>
          <p:cNvSpPr>
            <a:spLocks noGrp="1"/>
          </p:cNvSpPr>
          <p:nvPr>
            <p:ph type="title"/>
          </p:nvPr>
        </p:nvSpPr>
        <p:spPr>
          <a:xfrm>
            <a:off x="2895600" y="764373"/>
            <a:ext cx="8610600" cy="1293028"/>
          </a:xfrm>
        </p:spPr>
        <p:txBody>
          <a:bodyPr>
            <a:normAutofit/>
          </a:bodyPr>
          <a:lstStyle/>
          <a:p>
            <a:r>
              <a:rPr lang="pt-BR" sz="2800" dirty="0"/>
              <a:t>Lei Geral de Proteção de Dados Pessoais (LGPD)</a:t>
            </a:r>
            <a:br>
              <a:rPr lang="pt-BR" sz="2800" dirty="0"/>
            </a:br>
            <a:endParaRPr lang="pt-BR" sz="2800" dirty="0"/>
          </a:p>
        </p:txBody>
      </p:sp>
      <p:sp>
        <p:nvSpPr>
          <p:cNvPr id="3" name="Espaço Reservado para Conteúdo 2">
            <a:extLst>
              <a:ext uri="{FF2B5EF4-FFF2-40B4-BE49-F238E27FC236}">
                <a16:creationId xmlns:a16="http://schemas.microsoft.com/office/drawing/2014/main" id="{7B65781F-B15D-1D26-14B4-89D857A29118}"/>
              </a:ext>
            </a:extLst>
          </p:cNvPr>
          <p:cNvSpPr>
            <a:spLocks noGrp="1"/>
          </p:cNvSpPr>
          <p:nvPr>
            <p:ph idx="1"/>
          </p:nvPr>
        </p:nvSpPr>
        <p:spPr>
          <a:xfrm>
            <a:off x="5867398" y="2194560"/>
            <a:ext cx="5816600" cy="4024125"/>
          </a:xfrm>
        </p:spPr>
        <p:txBody>
          <a:bodyPr>
            <a:normAutofit fontScale="92500"/>
          </a:bodyPr>
          <a:lstStyle/>
          <a:p>
            <a:r>
              <a:rPr lang="pt-BR" sz="1800" dirty="0"/>
              <a:t>“A Lei Geral de Proteção de Dados Pessoais (LGPD), Lei n° 13.709/2018, foi promulgada para proteger os direitos fundamentais de liberdade e de privacidade e a livre formação da personalidade de cada indivíduo. </a:t>
            </a:r>
          </a:p>
          <a:p>
            <a:r>
              <a:rPr lang="pt-BR" sz="1800" dirty="0"/>
              <a:t>A Lei fala sobre o tratamento de dados pessoais, dispostos em meio físico ou digital, feito por pessoa física ou jurídica de direito público ou privado, englobando um amplo conjunto de operações que podem ocorrer em meios manuais ou digitais.” </a:t>
            </a:r>
            <a:endParaRPr lang="pt-BR" sz="1800" dirty="0">
              <a:solidFill>
                <a:srgbClr val="FF0000"/>
              </a:solidFill>
            </a:endParaRPr>
          </a:p>
          <a:p>
            <a:r>
              <a:rPr lang="pt-BR" sz="1800" dirty="0"/>
              <a:t>“Antes de iniciar qualquer tipo de tratamento de dados pessoais, o agente deve se certificar que a finalidade da operação está registrada de forma clara e explícita e os propósitos especificados e informados ao(à) titular dos dados. “ </a:t>
            </a:r>
            <a:endParaRPr lang="pt-BR" sz="1800" dirty="0">
              <a:solidFill>
                <a:srgbClr val="FF0000"/>
              </a:solidFill>
            </a:endParaRPr>
          </a:p>
        </p:txBody>
      </p:sp>
      <p:pic>
        <p:nvPicPr>
          <p:cNvPr id="17410" name="Picture 2" descr="A Lei Geral de Proteção de Dados Pessoais (LPGD) e o e-commerce - Soluções  em TI para sua empresa!">
            <a:extLst>
              <a:ext uri="{FF2B5EF4-FFF2-40B4-BE49-F238E27FC236}">
                <a16:creationId xmlns:a16="http://schemas.microsoft.com/office/drawing/2014/main" id="{1B5CA3D6-3C7A-0374-30E6-F4737B6C1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39" r="723" b="1"/>
          <a:stretch/>
        </p:blipFill>
        <p:spPr bwMode="auto">
          <a:xfrm>
            <a:off x="508002" y="2194560"/>
            <a:ext cx="4927599" cy="37175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08CBE1E-8EFA-F3D1-0064-35D410540D4B}"/>
              </a:ext>
            </a:extLst>
          </p:cNvPr>
          <p:cNvSpPr txBox="1"/>
          <p:nvPr/>
        </p:nvSpPr>
        <p:spPr>
          <a:xfrm>
            <a:off x="685799" y="6311717"/>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(S15</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214472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D50E9-DA8E-17AB-6912-C6B9355B7821}"/>
              </a:ext>
            </a:extLst>
          </p:cNvPr>
          <p:cNvSpPr>
            <a:spLocks noGrp="1"/>
          </p:cNvSpPr>
          <p:nvPr>
            <p:ph type="title"/>
          </p:nvPr>
        </p:nvSpPr>
        <p:spPr>
          <a:xfrm>
            <a:off x="619759" y="764373"/>
            <a:ext cx="6257291" cy="1293028"/>
          </a:xfrm>
        </p:spPr>
        <p:txBody>
          <a:bodyPr>
            <a:normAutofit/>
          </a:bodyPr>
          <a:lstStyle/>
          <a:p>
            <a:pPr algn="ctr"/>
            <a:r>
              <a:rPr lang="pt-BR" sz="2400" b="1" dirty="0"/>
              <a:t>O Big Data em conjunto com o Data Science transforma os dados em lucro. </a:t>
            </a:r>
          </a:p>
        </p:txBody>
      </p:sp>
      <p:sp>
        <p:nvSpPr>
          <p:cNvPr id="7" name="Espaço Reservado para Conteúdo 2">
            <a:extLst>
              <a:ext uri="{FF2B5EF4-FFF2-40B4-BE49-F238E27FC236}">
                <a16:creationId xmlns:a16="http://schemas.microsoft.com/office/drawing/2014/main" id="{0AA91D0B-15FC-BBDD-85A1-B3359BF925ED}"/>
              </a:ext>
            </a:extLst>
          </p:cNvPr>
          <p:cNvSpPr>
            <a:spLocks noGrp="1"/>
          </p:cNvSpPr>
          <p:nvPr>
            <p:ph idx="1"/>
          </p:nvPr>
        </p:nvSpPr>
        <p:spPr>
          <a:xfrm>
            <a:off x="619760" y="2194560"/>
            <a:ext cx="6410960" cy="4307840"/>
          </a:xfrm>
        </p:spPr>
        <p:txBody>
          <a:bodyPr>
            <a:normAutofit fontScale="92500" lnSpcReduction="20000"/>
          </a:bodyPr>
          <a:lstStyle/>
          <a:p>
            <a:r>
              <a:rPr lang="pt-BR" sz="2000" dirty="0"/>
              <a:t>Data Science é o estudo disciplinado dos dados e informações inerentes ao negócio e todas as visões que podem cercar um determinado assunto. </a:t>
            </a:r>
          </a:p>
          <a:p>
            <a:r>
              <a:rPr lang="pt-BR" sz="2000" dirty="0"/>
              <a:t>É uma ciência que estuda as informações, seu processo de captura, transformação, geração e, posteriormente, análise de dados. </a:t>
            </a:r>
          </a:p>
          <a:p>
            <a:r>
              <a:rPr lang="pt-BR" sz="2000" dirty="0"/>
              <a:t>Big Data é um termo amplamente usado atualmente para nomear conjuntos de dados muito grande ou complexos, que os aplicativos de processamento de dados tradicionais não conseguem lidar. </a:t>
            </a:r>
          </a:p>
          <a:p>
            <a:r>
              <a:rPr lang="pt-BR" sz="2000" dirty="0"/>
              <a:t>Para atuar com Big Data, deve-se compreender os desafios de se trabalhar na área, que incluem: Análise, Captura, Curadoria de Dados, Pesquisa, Compartilhamento, Armazenamento, Transferência, Visualizações e informações acerca da privacidade dos dados. </a:t>
            </a:r>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Gráfico financeiro digital">
            <a:extLst>
              <a:ext uri="{FF2B5EF4-FFF2-40B4-BE49-F238E27FC236}">
                <a16:creationId xmlns:a16="http://schemas.microsoft.com/office/drawing/2014/main" id="{E72E74EF-EB76-36F3-1004-B11238A3E255}"/>
              </a:ext>
            </a:extLst>
          </p:cNvPr>
          <p:cNvPicPr>
            <a:picLocks noChangeAspect="1"/>
          </p:cNvPicPr>
          <p:nvPr/>
        </p:nvPicPr>
        <p:blipFill rotWithShape="1">
          <a:blip r:embed="rId2"/>
          <a:srcRect l="38481" r="23194"/>
          <a:stretch/>
        </p:blipFill>
        <p:spPr>
          <a:xfrm>
            <a:off x="7519416" y="10"/>
            <a:ext cx="4672584" cy="6857989"/>
          </a:xfrm>
          <a:prstGeom prst="rect">
            <a:avLst/>
          </a:prstGeom>
        </p:spPr>
      </p:pic>
      <p:sp>
        <p:nvSpPr>
          <p:cNvPr id="3" name="CaixaDeTexto 2">
            <a:extLst>
              <a:ext uri="{FF2B5EF4-FFF2-40B4-BE49-F238E27FC236}">
                <a16:creationId xmlns:a16="http://schemas.microsoft.com/office/drawing/2014/main" id="{03FC283B-408D-240C-B3E2-F32A1A068E51}"/>
              </a:ext>
            </a:extLst>
          </p:cNvPr>
          <p:cNvSpPr txBox="1"/>
          <p:nvPr/>
        </p:nvSpPr>
        <p:spPr>
          <a:xfrm>
            <a:off x="782530" y="6317734"/>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(S16 + S17</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2452184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38DB4F-091E-A06D-A7A2-C1FD5EC7E48E}"/>
              </a:ext>
            </a:extLst>
          </p:cNvPr>
          <p:cNvSpPr>
            <a:spLocks noGrp="1"/>
          </p:cNvSpPr>
          <p:nvPr>
            <p:ph type="title"/>
          </p:nvPr>
        </p:nvSpPr>
        <p:spPr>
          <a:xfrm>
            <a:off x="2895600" y="764373"/>
            <a:ext cx="8610600" cy="1293028"/>
          </a:xfrm>
        </p:spPr>
        <p:txBody>
          <a:bodyPr>
            <a:normAutofit/>
          </a:bodyPr>
          <a:lstStyle/>
          <a:p>
            <a:r>
              <a:rPr lang="pt-BR" dirty="0"/>
              <a:t>Por que fazer anúncios nas redes sociais?</a:t>
            </a:r>
          </a:p>
        </p:txBody>
      </p:sp>
      <p:graphicFrame>
        <p:nvGraphicFramePr>
          <p:cNvPr id="5" name="Espaço Reservado para Conteúdo 2">
            <a:extLst>
              <a:ext uri="{FF2B5EF4-FFF2-40B4-BE49-F238E27FC236}">
                <a16:creationId xmlns:a16="http://schemas.microsoft.com/office/drawing/2014/main" id="{44230988-032C-AE54-ABF8-6941C6CAF6F0}"/>
              </a:ext>
            </a:extLst>
          </p:cNvPr>
          <p:cNvGraphicFramePr>
            <a:graphicFrameLocks noGrp="1"/>
          </p:cNvGraphicFramePr>
          <p:nvPr>
            <p:ph idx="1"/>
            <p:extLst>
              <p:ext uri="{D42A27DB-BD31-4B8C-83A1-F6EECF244321}">
                <p14:modId xmlns:p14="http://schemas.microsoft.com/office/powerpoint/2010/main" val="37496494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AEA2A922-A559-B859-7512-53A338AC30CF}"/>
              </a:ext>
            </a:extLst>
          </p:cNvPr>
          <p:cNvSpPr txBox="1"/>
          <p:nvPr/>
        </p:nvSpPr>
        <p:spPr>
          <a:xfrm>
            <a:off x="787399" y="6351602"/>
            <a:ext cx="6094520" cy="369332"/>
          </a:xfrm>
          <a:prstGeom prst="rect">
            <a:avLst/>
          </a:prstGeom>
          <a:noFill/>
        </p:spPr>
        <p:txBody>
          <a:bodyPr wrap="square">
            <a:spAutoFit/>
          </a:bodyPr>
          <a:lstStyle/>
          <a:p>
            <a:r>
              <a:rPr lang="pt-BR" b="1" dirty="0">
                <a:solidFill>
                  <a:srgbClr val="FF0000"/>
                </a:solidFill>
                <a:latin typeface="Arial" panose="020B0604020202020204" pitchFamily="34" charset="0"/>
                <a:ea typeface="Calibri" panose="020F0502020204030204" pitchFamily="34" charset="0"/>
                <a:cs typeface="Times New Roman" panose="02020603050405020304" pitchFamily="18" charset="0"/>
              </a:rPr>
              <a:t>(S18</a:t>
            </a:r>
            <a:r>
              <a:rPr lang="pt-BR" sz="18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endParaRPr lang="pt-BR" dirty="0"/>
          </a:p>
        </p:txBody>
      </p:sp>
    </p:spTree>
    <p:extLst>
      <p:ext uri="{BB962C8B-B14F-4D97-AF65-F5344CB8AC3E}">
        <p14:creationId xmlns:p14="http://schemas.microsoft.com/office/powerpoint/2010/main" val="10059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44F97-B5E4-B139-8E1D-B044155F066C}"/>
              </a:ext>
            </a:extLst>
          </p:cNvPr>
          <p:cNvSpPr>
            <a:spLocks noGrp="1"/>
          </p:cNvSpPr>
          <p:nvPr>
            <p:ph type="title"/>
          </p:nvPr>
        </p:nvSpPr>
        <p:spPr/>
        <p:txBody>
          <a:bodyPr/>
          <a:lstStyle/>
          <a:p>
            <a:r>
              <a:rPr lang="pt-BR" dirty="0"/>
              <a:t>Tipos de Anúncio em Redes</a:t>
            </a:r>
            <a:br>
              <a:rPr lang="pt-BR" dirty="0"/>
            </a:br>
            <a:endParaRPr lang="pt-BR" dirty="0"/>
          </a:p>
        </p:txBody>
      </p:sp>
      <p:graphicFrame>
        <p:nvGraphicFramePr>
          <p:cNvPr id="7" name="Espaço Reservado para Conteúdo 2">
            <a:extLst>
              <a:ext uri="{FF2B5EF4-FFF2-40B4-BE49-F238E27FC236}">
                <a16:creationId xmlns:a16="http://schemas.microsoft.com/office/drawing/2014/main" id="{59B8AC9A-D9AE-AD89-D014-29FA29D96797}"/>
              </a:ext>
            </a:extLst>
          </p:cNvPr>
          <p:cNvGraphicFramePr>
            <a:graphicFrameLocks noGrp="1"/>
          </p:cNvGraphicFramePr>
          <p:nvPr>
            <p:ph idx="1"/>
            <p:extLst>
              <p:ext uri="{D42A27DB-BD31-4B8C-83A1-F6EECF244321}">
                <p14:modId xmlns:p14="http://schemas.microsoft.com/office/powerpoint/2010/main" val="3982807533"/>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3370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B84DB5-0A8D-419E-AE86-8602321D3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10B53C-4645-458E-8BE8-FAF1D5E69B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C4B595F6-86D6-0C4C-3D51-0DE2F1457DE0}"/>
              </a:ext>
            </a:extLst>
          </p:cNvPr>
          <p:cNvSpPr>
            <a:spLocks noGrp="1"/>
          </p:cNvSpPr>
          <p:nvPr>
            <p:ph type="title"/>
          </p:nvPr>
        </p:nvSpPr>
        <p:spPr>
          <a:xfrm>
            <a:off x="685800" y="1066163"/>
            <a:ext cx="3306744" cy="5148371"/>
          </a:xfrm>
        </p:spPr>
        <p:txBody>
          <a:bodyPr>
            <a:normAutofit/>
          </a:bodyPr>
          <a:lstStyle/>
          <a:p>
            <a:r>
              <a:rPr lang="pt-BR" sz="3200" dirty="0"/>
              <a:t>Ferramentas dos Anúncios e Marketing Social</a:t>
            </a:r>
            <a:br>
              <a:rPr lang="pt-BR" sz="3200" dirty="0"/>
            </a:br>
            <a:endParaRPr lang="pt-BR" sz="3200" dirty="0"/>
          </a:p>
        </p:txBody>
      </p:sp>
      <p:graphicFrame>
        <p:nvGraphicFramePr>
          <p:cNvPr id="5" name="Espaço Reservado para Conteúdo 2">
            <a:extLst>
              <a:ext uri="{FF2B5EF4-FFF2-40B4-BE49-F238E27FC236}">
                <a16:creationId xmlns:a16="http://schemas.microsoft.com/office/drawing/2014/main" id="{70881F6A-DB60-1FEB-E54D-1354787BFAE4}"/>
              </a:ext>
            </a:extLst>
          </p:cNvPr>
          <p:cNvGraphicFramePr>
            <a:graphicFrameLocks noGrp="1"/>
          </p:cNvGraphicFramePr>
          <p:nvPr>
            <p:ph idx="1"/>
            <p:extLst>
              <p:ext uri="{D42A27DB-BD31-4B8C-83A1-F6EECF244321}">
                <p14:modId xmlns:p14="http://schemas.microsoft.com/office/powerpoint/2010/main" val="2044383841"/>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2764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3D3822-8A18-41ED-9EE7-465339DF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Interface gráfica do usuário, Aplicativo&#10;&#10;Descrição gerada automaticamente">
            <a:extLst>
              <a:ext uri="{FF2B5EF4-FFF2-40B4-BE49-F238E27FC236}">
                <a16:creationId xmlns:a16="http://schemas.microsoft.com/office/drawing/2014/main" id="{E2E571AC-8D23-00B3-D63A-29C209BD6EEE}"/>
              </a:ext>
            </a:extLst>
          </p:cNvPr>
          <p:cNvPicPr>
            <a:picLocks noChangeAspect="1"/>
          </p:cNvPicPr>
          <p:nvPr/>
        </p:nvPicPr>
        <p:blipFill rotWithShape="1">
          <a:blip r:embed="rId2">
            <a:alphaModFix amt="30000"/>
            <a:extLst>
              <a:ext uri="{BEBA8EAE-BF5A-486C-A8C5-ECC9F3942E4B}">
                <a14:imgProps xmlns:a14="http://schemas.microsoft.com/office/drawing/2010/main">
                  <a14:imgLayer r:embed="rId3">
                    <a14:imgEffect>
                      <a14:brightnessContrast bright="-40000"/>
                    </a14:imgEffect>
                  </a14:imgLayer>
                </a14:imgProps>
              </a:ext>
            </a:extLst>
          </a:blip>
          <a:srcRect t="7571" b="1235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AC9F2842-5B80-4C1D-8C91-93F2406283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313B2B6E-B589-8477-1AA1-FC1E789E76F2}"/>
              </a:ext>
            </a:extLst>
          </p:cNvPr>
          <p:cNvSpPr>
            <a:spLocks noGrp="1"/>
          </p:cNvSpPr>
          <p:nvPr>
            <p:ph type="title"/>
          </p:nvPr>
        </p:nvSpPr>
        <p:spPr>
          <a:xfrm>
            <a:off x="2895600" y="764373"/>
            <a:ext cx="8610600" cy="1293028"/>
          </a:xfrm>
        </p:spPr>
        <p:txBody>
          <a:bodyPr>
            <a:normAutofit/>
          </a:bodyPr>
          <a:lstStyle/>
          <a:p>
            <a:r>
              <a:rPr lang="pt-BR" dirty="0"/>
              <a:t>Casos de se comentar:</a:t>
            </a:r>
            <a:br>
              <a:rPr lang="pt-BR" dirty="0"/>
            </a:br>
            <a:endParaRPr lang="pt-BR" dirty="0"/>
          </a:p>
        </p:txBody>
      </p:sp>
      <p:sp>
        <p:nvSpPr>
          <p:cNvPr id="4" name="Espaço Reservado para Conteúdo 3">
            <a:extLst>
              <a:ext uri="{FF2B5EF4-FFF2-40B4-BE49-F238E27FC236}">
                <a16:creationId xmlns:a16="http://schemas.microsoft.com/office/drawing/2014/main" id="{A467240F-EA58-ECCE-31DC-249C6BC37306}"/>
              </a:ext>
            </a:extLst>
          </p:cNvPr>
          <p:cNvSpPr>
            <a:spLocks noGrp="1"/>
          </p:cNvSpPr>
          <p:nvPr>
            <p:ph idx="1"/>
          </p:nvPr>
        </p:nvSpPr>
        <p:spPr>
          <a:xfrm>
            <a:off x="685800" y="2194560"/>
            <a:ext cx="10820400" cy="4024125"/>
          </a:xfrm>
        </p:spPr>
        <p:txBody>
          <a:bodyPr>
            <a:normAutofit/>
          </a:bodyPr>
          <a:lstStyle/>
          <a:p>
            <a:r>
              <a:rPr lang="pt-BR" sz="4000" b="1" dirty="0"/>
              <a:t>Eleições / Democracia Direta</a:t>
            </a:r>
          </a:p>
          <a:p>
            <a:r>
              <a:rPr lang="pt-BR" sz="4000" b="1" dirty="0"/>
              <a:t>Liberdade de Expressão e </a:t>
            </a:r>
            <a:r>
              <a:rPr lang="pt-BR" sz="4000" b="1" dirty="0" err="1"/>
              <a:t>FakeNews</a:t>
            </a:r>
            <a:endParaRPr lang="pt-BR" sz="4000" b="1" dirty="0"/>
          </a:p>
          <a:p>
            <a:r>
              <a:rPr lang="pt-BR" sz="4000" b="1" dirty="0"/>
              <a:t>Influencers e Youtubers</a:t>
            </a:r>
          </a:p>
          <a:p>
            <a:r>
              <a:rPr lang="pt-BR" sz="4000" b="1" dirty="0" err="1"/>
              <a:t>Metaverso</a:t>
            </a:r>
            <a:r>
              <a:rPr lang="pt-BR" sz="4000" b="1" dirty="0"/>
              <a:t> </a:t>
            </a:r>
          </a:p>
          <a:p>
            <a:r>
              <a:rPr lang="pt-BR" sz="4000" b="1" dirty="0"/>
              <a:t>...</a:t>
            </a:r>
          </a:p>
        </p:txBody>
      </p:sp>
    </p:spTree>
    <p:extLst>
      <p:ext uri="{BB962C8B-B14F-4D97-AF65-F5344CB8AC3E}">
        <p14:creationId xmlns:p14="http://schemas.microsoft.com/office/powerpoint/2010/main" val="76660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wheel(1)">
                                      <p:cBhvr>
                                        <p:cTn id="29"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976D6-EAA4-C9FE-7CFB-423FAC2053C7}"/>
              </a:ext>
            </a:extLst>
          </p:cNvPr>
          <p:cNvSpPr>
            <a:spLocks noGrp="1"/>
          </p:cNvSpPr>
          <p:nvPr>
            <p:ph type="title"/>
          </p:nvPr>
        </p:nvSpPr>
        <p:spPr>
          <a:xfrm>
            <a:off x="447675" y="1394349"/>
            <a:ext cx="11296650" cy="1657351"/>
          </a:xfrm>
        </p:spPr>
        <p:txBody>
          <a:bodyPr>
            <a:normAutofit fontScale="90000"/>
          </a:bodyPr>
          <a:lstStyle/>
          <a:p>
            <a:pPr algn="ctr"/>
            <a:r>
              <a:rPr lang="pt-BR" dirty="0"/>
              <a:t>Lévy explora e destaca </a:t>
            </a:r>
            <a:r>
              <a:rPr lang="pt-BR" b="1" dirty="0"/>
              <a:t>três</a:t>
            </a:r>
            <a:r>
              <a:rPr lang="pt-BR" dirty="0"/>
              <a:t> comportamentos que surgiram com o ciberespaço e que permite o desenvolvimento da cibercultura.</a:t>
            </a:r>
          </a:p>
        </p:txBody>
      </p:sp>
      <p:pic>
        <p:nvPicPr>
          <p:cNvPr id="1028" name="Picture 4">
            <a:extLst>
              <a:ext uri="{FF2B5EF4-FFF2-40B4-BE49-F238E27FC236}">
                <a16:creationId xmlns:a16="http://schemas.microsoft.com/office/drawing/2014/main" id="{5FA39B2D-6048-A221-33EC-2EFC7C669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23" y="3344200"/>
            <a:ext cx="10576354" cy="3296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451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F68B7-DD50-7247-E835-8B82D3D1093E}"/>
              </a:ext>
            </a:extLst>
          </p:cNvPr>
          <p:cNvSpPr>
            <a:spLocks noGrp="1"/>
          </p:cNvSpPr>
          <p:nvPr>
            <p:ph type="title"/>
          </p:nvPr>
        </p:nvSpPr>
        <p:spPr/>
        <p:txBody>
          <a:bodyPr>
            <a:normAutofit/>
          </a:bodyPr>
          <a:lstStyle/>
          <a:p>
            <a:pPr algn="ctr"/>
            <a:r>
              <a:rPr lang="pt-BR" sz="6000" dirty="0"/>
              <a:t>Bibliografia:</a:t>
            </a:r>
          </a:p>
        </p:txBody>
      </p:sp>
      <p:sp>
        <p:nvSpPr>
          <p:cNvPr id="5" name="Espaço Reservado para Texto 4">
            <a:extLst>
              <a:ext uri="{FF2B5EF4-FFF2-40B4-BE49-F238E27FC236}">
                <a16:creationId xmlns:a16="http://schemas.microsoft.com/office/drawing/2014/main" id="{01910860-DF6C-F27D-9E42-39C8FF70710D}"/>
              </a:ext>
            </a:extLst>
          </p:cNvPr>
          <p:cNvSpPr>
            <a:spLocks noGrp="1"/>
          </p:cNvSpPr>
          <p:nvPr>
            <p:ph type="body" sz="quarter" idx="3"/>
          </p:nvPr>
        </p:nvSpPr>
        <p:spPr>
          <a:xfrm>
            <a:off x="342900" y="1110259"/>
            <a:ext cx="5105400" cy="823912"/>
          </a:xfrm>
        </p:spPr>
        <p:txBody>
          <a:bodyPr>
            <a:normAutofit/>
          </a:bodyPr>
          <a:lstStyle/>
          <a:p>
            <a:r>
              <a:rPr lang="pt-BR" sz="3200" b="1" dirty="0" err="1"/>
              <a:t>PDFs</a:t>
            </a:r>
            <a:r>
              <a:rPr lang="pt-BR" sz="3200" b="1" dirty="0"/>
              <a:t>:</a:t>
            </a:r>
          </a:p>
        </p:txBody>
      </p:sp>
      <p:sp>
        <p:nvSpPr>
          <p:cNvPr id="6" name="Espaço Reservado para Conteúdo 5">
            <a:extLst>
              <a:ext uri="{FF2B5EF4-FFF2-40B4-BE49-F238E27FC236}">
                <a16:creationId xmlns:a16="http://schemas.microsoft.com/office/drawing/2014/main" id="{A0E67B14-2215-8723-8B98-A7A4D3FC8025}"/>
              </a:ext>
            </a:extLst>
          </p:cNvPr>
          <p:cNvSpPr>
            <a:spLocks noGrp="1"/>
          </p:cNvSpPr>
          <p:nvPr>
            <p:ph sz="quarter" idx="4"/>
          </p:nvPr>
        </p:nvSpPr>
        <p:spPr>
          <a:xfrm>
            <a:off x="203200" y="2057400"/>
            <a:ext cx="6197600" cy="4404359"/>
          </a:xfrm>
        </p:spPr>
        <p:txBody>
          <a:bodyPr>
            <a:normAutofit fontScale="92500" lnSpcReduction="10000"/>
          </a:bodyPr>
          <a:lstStyle/>
          <a:p>
            <a:pPr>
              <a:lnSpc>
                <a:spcPct val="107000"/>
              </a:lnSpc>
              <a:spcAft>
                <a:spcPts val="1200"/>
              </a:spcAft>
            </a:pPr>
            <a:r>
              <a:rPr lang="pt-BR" sz="2000" b="1" dirty="0"/>
              <a:t>(P1) - LÉVY, P. Cibercultura, Rio de Janeiro: Editora 34, 1999.</a:t>
            </a:r>
          </a:p>
          <a:p>
            <a:pPr>
              <a:lnSpc>
                <a:spcPct val="107000"/>
              </a:lnSpc>
              <a:spcAft>
                <a:spcPts val="600"/>
              </a:spcAft>
            </a:pPr>
            <a:r>
              <a:rPr lang="pt-BR" sz="2000" b="1" dirty="0"/>
              <a:t>(P2) - MOSÉ, V. Nietzsche hoje: Sobre os desafios da vida contemporânea – Edição 2018. </a:t>
            </a:r>
          </a:p>
          <a:p>
            <a:pPr>
              <a:lnSpc>
                <a:spcPct val="107000"/>
              </a:lnSpc>
              <a:spcAft>
                <a:spcPts val="600"/>
              </a:spcAft>
            </a:pPr>
            <a:r>
              <a:rPr lang="pt-BR" sz="2000" b="1" dirty="0"/>
              <a:t>(P3) - A escola e os desafios contemporâneo- Edição 2013. </a:t>
            </a:r>
          </a:p>
          <a:p>
            <a:r>
              <a:rPr lang="pt-BR" sz="2000" b="1" dirty="0"/>
              <a:t>(P4) - A história das mídias sociais. </a:t>
            </a:r>
          </a:p>
          <a:p>
            <a:r>
              <a:rPr lang="pt-BR" sz="2000" b="1" dirty="0"/>
              <a:t>(P5) - As redes sociais como experiências formativas do Eu. </a:t>
            </a:r>
          </a:p>
          <a:p>
            <a:r>
              <a:rPr lang="pt-BR" sz="2000" b="1" dirty="0"/>
              <a:t>(P6) - RSPH </a:t>
            </a:r>
            <a:r>
              <a:rPr lang="pt-BR" sz="2000" b="1" dirty="0" err="1"/>
              <a:t>and</a:t>
            </a:r>
            <a:r>
              <a:rPr lang="pt-BR" sz="2000" b="1" dirty="0"/>
              <a:t> </a:t>
            </a:r>
            <a:r>
              <a:rPr lang="pt-BR" sz="2000" b="1" dirty="0" err="1"/>
              <a:t>the</a:t>
            </a:r>
            <a:r>
              <a:rPr lang="pt-BR" sz="2000" b="1" dirty="0"/>
              <a:t> Young Health Movement PDF </a:t>
            </a:r>
          </a:p>
          <a:p>
            <a:r>
              <a:rPr lang="pt-BR" sz="2000" b="1" dirty="0"/>
              <a:t>(P7) - Redes Sociais E A Distorção Da Autoimagem</a:t>
            </a:r>
            <a:endParaRPr lang="pt-BR" sz="1600" b="1" dirty="0"/>
          </a:p>
        </p:txBody>
      </p:sp>
      <p:sp>
        <p:nvSpPr>
          <p:cNvPr id="3" name="Espaço Reservado para Texto 4">
            <a:extLst>
              <a:ext uri="{FF2B5EF4-FFF2-40B4-BE49-F238E27FC236}">
                <a16:creationId xmlns:a16="http://schemas.microsoft.com/office/drawing/2014/main" id="{9B7F044C-BB3C-0AD9-9D28-C171D8A11ECC}"/>
              </a:ext>
            </a:extLst>
          </p:cNvPr>
          <p:cNvSpPr txBox="1">
            <a:spLocks/>
          </p:cNvSpPr>
          <p:nvPr/>
        </p:nvSpPr>
        <p:spPr>
          <a:xfrm>
            <a:off x="6629400" y="1939251"/>
            <a:ext cx="51054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t-BR" dirty="0"/>
              <a:t>Vídeos:</a:t>
            </a:r>
          </a:p>
        </p:txBody>
      </p:sp>
      <p:sp>
        <p:nvSpPr>
          <p:cNvPr id="4" name="Espaço Reservado para Conteúdo 5">
            <a:extLst>
              <a:ext uri="{FF2B5EF4-FFF2-40B4-BE49-F238E27FC236}">
                <a16:creationId xmlns:a16="http://schemas.microsoft.com/office/drawing/2014/main" id="{057B3911-61F5-21C7-419F-2A44A7BE87F2}"/>
              </a:ext>
            </a:extLst>
          </p:cNvPr>
          <p:cNvSpPr txBox="1">
            <a:spLocks/>
          </p:cNvSpPr>
          <p:nvPr/>
        </p:nvSpPr>
        <p:spPr>
          <a:xfrm>
            <a:off x="2138680" y="3257591"/>
            <a:ext cx="5334000" cy="3086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pt-BR" dirty="0"/>
          </a:p>
        </p:txBody>
      </p:sp>
      <p:sp>
        <p:nvSpPr>
          <p:cNvPr id="11" name="Espaço Reservado para Conteúdo 5">
            <a:extLst>
              <a:ext uri="{FF2B5EF4-FFF2-40B4-BE49-F238E27FC236}">
                <a16:creationId xmlns:a16="http://schemas.microsoft.com/office/drawing/2014/main" id="{B6FAA340-6FA2-BDE8-089E-27786FF4D450}"/>
              </a:ext>
            </a:extLst>
          </p:cNvPr>
          <p:cNvSpPr txBox="1">
            <a:spLocks/>
          </p:cNvSpPr>
          <p:nvPr/>
        </p:nvSpPr>
        <p:spPr>
          <a:xfrm>
            <a:off x="6400800" y="2881312"/>
            <a:ext cx="5334000" cy="3086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pt-BR" dirty="0"/>
              <a:t>(V1) - O QUE É A SOCIEDADE EM REDE? - E AGORA? COM VIVIANE MOSÉ   </a:t>
            </a:r>
            <a:r>
              <a:rPr lang="pt-BR" dirty="0">
                <a:solidFill>
                  <a:srgbClr val="00B050"/>
                </a:solidFill>
                <a:hlinkClick r:id="rId2">
                  <a:extLst>
                    <a:ext uri="{A12FA001-AC4F-418D-AE19-62706E023703}">
                      <ahyp:hlinkClr xmlns:ahyp="http://schemas.microsoft.com/office/drawing/2018/hyperlinkcolor" val="tx"/>
                    </a:ext>
                  </a:extLst>
                </a:hlinkClick>
              </a:rPr>
              <a:t>https://www.youtube.com/watch?v=WHzTK_8UAnQ</a:t>
            </a:r>
            <a:endParaRPr lang="pt-BR" dirty="0">
              <a:solidFill>
                <a:srgbClr val="00B050"/>
              </a:solidFill>
            </a:endParaRPr>
          </a:p>
          <a:p>
            <a:endParaRPr lang="pt-BR" dirty="0"/>
          </a:p>
          <a:p>
            <a:r>
              <a:rPr lang="pt-BR" dirty="0"/>
              <a:t>(V2) - Pierre Lévy e a Cibercultura </a:t>
            </a:r>
            <a:r>
              <a:rPr lang="pt-BR" dirty="0">
                <a:solidFill>
                  <a:srgbClr val="00B050"/>
                </a:solidFill>
                <a:hlinkClick r:id="rId3">
                  <a:extLst>
                    <a:ext uri="{A12FA001-AC4F-418D-AE19-62706E023703}">
                      <ahyp:hlinkClr xmlns:ahyp="http://schemas.microsoft.com/office/drawing/2018/hyperlinkcolor" val="tx"/>
                    </a:ext>
                  </a:extLst>
                </a:hlinkClick>
              </a:rPr>
              <a:t>https://www.youtube.com/watch?v=ZYg70y6p3v8</a:t>
            </a:r>
            <a:endParaRPr lang="pt-BR" dirty="0">
              <a:solidFill>
                <a:srgbClr val="00B050"/>
              </a:solidFill>
            </a:endParaRPr>
          </a:p>
          <a:p>
            <a:endParaRPr lang="pt-BR" dirty="0"/>
          </a:p>
        </p:txBody>
      </p:sp>
    </p:spTree>
    <p:extLst>
      <p:ext uri="{BB962C8B-B14F-4D97-AF65-F5344CB8AC3E}">
        <p14:creationId xmlns:p14="http://schemas.microsoft.com/office/powerpoint/2010/main" val="224442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5002B-0740-03A5-B76E-43A8CCD8D3C5}"/>
              </a:ext>
            </a:extLst>
          </p:cNvPr>
          <p:cNvSpPr>
            <a:spLocks noGrp="1"/>
          </p:cNvSpPr>
          <p:nvPr>
            <p:ph type="title"/>
          </p:nvPr>
        </p:nvSpPr>
        <p:spPr>
          <a:xfrm>
            <a:off x="5162550" y="142240"/>
            <a:ext cx="1866900" cy="1293028"/>
          </a:xfrm>
        </p:spPr>
        <p:txBody>
          <a:bodyPr/>
          <a:lstStyle/>
          <a:p>
            <a:r>
              <a:rPr lang="pt-BR" sz="4400" b="1" dirty="0"/>
              <a:t>Sites</a:t>
            </a:r>
            <a:r>
              <a:rPr lang="pt-BR" dirty="0"/>
              <a:t>:</a:t>
            </a:r>
          </a:p>
        </p:txBody>
      </p:sp>
      <p:sp>
        <p:nvSpPr>
          <p:cNvPr id="3" name="Espaço Reservado para Conteúdo 2">
            <a:extLst>
              <a:ext uri="{FF2B5EF4-FFF2-40B4-BE49-F238E27FC236}">
                <a16:creationId xmlns:a16="http://schemas.microsoft.com/office/drawing/2014/main" id="{B8B66936-5F88-E4F8-E5C0-215C921B46B1}"/>
              </a:ext>
            </a:extLst>
          </p:cNvPr>
          <p:cNvSpPr>
            <a:spLocks noGrp="1"/>
          </p:cNvSpPr>
          <p:nvPr>
            <p:ph idx="1"/>
          </p:nvPr>
        </p:nvSpPr>
        <p:spPr>
          <a:xfrm>
            <a:off x="187959" y="1356759"/>
            <a:ext cx="11940310" cy="5506720"/>
          </a:xfrm>
        </p:spPr>
        <p:txBody>
          <a:bodyPr numCol="2">
            <a:normAutofit fontScale="92500" lnSpcReduction="20000"/>
          </a:bodyPr>
          <a:lstStyle/>
          <a:p>
            <a:pPr>
              <a:lnSpc>
                <a:spcPct val="170000"/>
              </a:lnSpc>
            </a:pPr>
            <a:r>
              <a:rPr lang="pt-BR" sz="1200" b="1" dirty="0"/>
              <a:t>(S1) - </a:t>
            </a:r>
            <a:r>
              <a:rPr lang="pt-BR" sz="1200" b="1" dirty="0">
                <a:hlinkClick r:id="rId2"/>
              </a:rPr>
              <a:t>https://www.netmundi.org/</a:t>
            </a:r>
            <a:endParaRPr lang="pt-BR" sz="1200" b="1" dirty="0"/>
          </a:p>
          <a:p>
            <a:pPr>
              <a:lnSpc>
                <a:spcPct val="170000"/>
              </a:lnSpc>
            </a:pPr>
            <a:r>
              <a:rPr lang="pt-BR" sz="1200" b="1" dirty="0"/>
              <a:t>(S2) - </a:t>
            </a:r>
            <a:r>
              <a:rPr lang="pt-BR" sz="1200" b="1" dirty="0">
                <a:hlinkClick r:id="rId3"/>
              </a:rPr>
              <a:t>https://files.cercomp.ufg.br/weby/up/771/o/aula_02_-_histo%CC%81ria_das_mi%CC%81dias_sociais.pdf?1491243879</a:t>
            </a:r>
            <a:endParaRPr lang="pt-BR" sz="1200" b="1" dirty="0"/>
          </a:p>
          <a:p>
            <a:pPr>
              <a:lnSpc>
                <a:spcPct val="170000"/>
              </a:lnSpc>
            </a:pPr>
            <a:r>
              <a:rPr lang="pt-BR" sz="1200" b="1" dirty="0"/>
              <a:t>(S3) - </a:t>
            </a:r>
            <a:r>
              <a:rPr lang="pt-BR" sz="1200" b="1" dirty="0">
                <a:hlinkClick r:id="rId4"/>
              </a:rPr>
              <a:t>http://web.tecnico.ulisboa.pt/~ist178552/wordpress/historia/#:~:text=O%20YouTube%20foi%20registado%20por,de%20v%C3%ADdeos%20visualizados%20por%20dia</a:t>
            </a:r>
            <a:endParaRPr lang="pt-BR" sz="1200" b="1" dirty="0"/>
          </a:p>
          <a:p>
            <a:pPr>
              <a:lnSpc>
                <a:spcPct val="170000"/>
              </a:lnSpc>
            </a:pPr>
            <a:r>
              <a:rPr lang="pt-BR" sz="1200" b="1" dirty="0"/>
              <a:t>(S4) - </a:t>
            </a:r>
            <a:r>
              <a:rPr lang="pt-BR" sz="1200" b="1" dirty="0">
                <a:hlinkClick r:id="rId5"/>
              </a:rPr>
              <a:t>https://rockcontent.com/br/blog/instagram/#:~:text=O%20Instagram%20foi%20lan%C3%A7ado%20em,de%201%20milh%C3%A3o%20de%20usu%C3%A1rios</a:t>
            </a:r>
            <a:endParaRPr lang="pt-BR" sz="1200" b="1" dirty="0"/>
          </a:p>
          <a:p>
            <a:pPr>
              <a:lnSpc>
                <a:spcPct val="170000"/>
              </a:lnSpc>
            </a:pPr>
            <a:r>
              <a:rPr lang="pt-BR" sz="1200" b="1" dirty="0"/>
              <a:t>(S5) - </a:t>
            </a:r>
            <a:r>
              <a:rPr lang="pt-BR" sz="1200" b="1" dirty="0">
                <a:hlinkClick r:id="rId6"/>
              </a:rPr>
              <a:t>https://canaltech.com.br/empresa/whatsapp/</a:t>
            </a:r>
            <a:endParaRPr lang="pt-BR" sz="1200" b="1" dirty="0"/>
          </a:p>
          <a:p>
            <a:pPr>
              <a:lnSpc>
                <a:spcPct val="170000"/>
              </a:lnSpc>
            </a:pPr>
            <a:r>
              <a:rPr lang="pt-BR" sz="1200" b="1" dirty="0"/>
              <a:t>(S6) - </a:t>
            </a:r>
            <a:r>
              <a:rPr lang="pt-BR" sz="1200" b="1" dirty="0">
                <a:hlinkClick r:id="rId7"/>
              </a:rPr>
              <a:t>https://canaltech.com.br/empresa/twitter/</a:t>
            </a:r>
            <a:endParaRPr lang="pt-BR" sz="1200" b="1" dirty="0"/>
          </a:p>
          <a:p>
            <a:pPr>
              <a:lnSpc>
                <a:spcPct val="170000"/>
              </a:lnSpc>
            </a:pPr>
            <a:r>
              <a:rPr lang="pt-BR" sz="1200" b="1" dirty="0"/>
              <a:t>(S7) - </a:t>
            </a:r>
            <a:r>
              <a:rPr lang="pt-BR" sz="1200" b="1" dirty="0">
                <a:hlinkClick r:id="rId8"/>
              </a:rPr>
              <a:t>https://jornal.usp.br/atualidades/uso-excessivo-das-redes-sociais-pode-levar-a-uma-elaboracao-ficcional-da-realidade/</a:t>
            </a:r>
            <a:endParaRPr lang="pt-BR" sz="1200" b="1" dirty="0"/>
          </a:p>
          <a:p>
            <a:pPr>
              <a:lnSpc>
                <a:spcPct val="170000"/>
              </a:lnSpc>
            </a:pPr>
            <a:r>
              <a:rPr lang="pt-BR" sz="1200" b="1" dirty="0"/>
              <a:t>(S8) - </a:t>
            </a:r>
            <a:r>
              <a:rPr lang="pt-BR" sz="1200" b="1" dirty="0">
                <a:hlinkClick r:id="rId9"/>
              </a:rPr>
              <a:t>https://www.rsph.org.uk/about-us/news/instagram-ranked-worst-for-young-people-s-mental-health.html</a:t>
            </a:r>
            <a:endParaRPr lang="pt-BR" sz="1200" b="1" dirty="0"/>
          </a:p>
          <a:p>
            <a:pPr>
              <a:lnSpc>
                <a:spcPct val="170000"/>
              </a:lnSpc>
            </a:pPr>
            <a:r>
              <a:rPr lang="pt-BR" sz="1200" b="1" dirty="0"/>
              <a:t>(S9) - </a:t>
            </a:r>
            <a:r>
              <a:rPr lang="pt-BR" sz="1200" b="1" dirty="0">
                <a:hlinkClick r:id="rId10"/>
              </a:rPr>
              <a:t>https://exame.com/ciencia/como-o-tiktok-atua-no-cerebro-de-jovens-com-videos-curtos-e-personalizados/</a:t>
            </a:r>
            <a:endParaRPr lang="pt-BR" sz="1200" b="1" dirty="0"/>
          </a:p>
          <a:p>
            <a:pPr>
              <a:lnSpc>
                <a:spcPct val="170000"/>
              </a:lnSpc>
            </a:pPr>
            <a:r>
              <a:rPr lang="pt-BR" sz="1200" b="1" dirty="0"/>
              <a:t>(S10) - </a:t>
            </a:r>
            <a:r>
              <a:rPr lang="pt-BR" sz="1200" b="1" dirty="0">
                <a:hlinkClick r:id="rId11"/>
              </a:rPr>
              <a:t>https://institutodelongevidademag.org/longevidade-e-comportamento/uso-redes-sociais</a:t>
            </a:r>
            <a:endParaRPr lang="pt-BR" sz="1200" b="1" dirty="0"/>
          </a:p>
          <a:p>
            <a:pPr>
              <a:lnSpc>
                <a:spcPct val="170000"/>
              </a:lnSpc>
            </a:pPr>
            <a:r>
              <a:rPr lang="pt-BR" sz="1200" b="1" dirty="0"/>
              <a:t>(S11) - </a:t>
            </a:r>
            <a:r>
              <a:rPr lang="pt-BR" sz="1200" b="1" dirty="0">
                <a:hlinkClick r:id="rId12"/>
              </a:rPr>
              <a:t>https://br.investing.com/indices/usa-indices</a:t>
            </a:r>
            <a:endParaRPr lang="pt-BR" sz="1200" b="1" dirty="0"/>
          </a:p>
          <a:p>
            <a:pPr>
              <a:lnSpc>
                <a:spcPct val="170000"/>
              </a:lnSpc>
            </a:pPr>
            <a:r>
              <a:rPr lang="pt-BR" sz="1200" b="1" dirty="0"/>
              <a:t>(S12) - </a:t>
            </a:r>
            <a:r>
              <a:rPr lang="pt-BR" sz="1200" b="1" dirty="0">
                <a:hlinkClick r:id="rId13"/>
              </a:rPr>
              <a:t>https://www.bbc.com/portuguese/internacional-63422571#:~:text=Elon%20Musk%20completou%20a%20aquisi%C3%A7%C3%A3o,%2C%20Parag%20Agrawal%2C%20acabaram%20demitidos</a:t>
            </a:r>
            <a:endParaRPr lang="pt-BR" sz="1200" b="1" dirty="0"/>
          </a:p>
          <a:p>
            <a:pPr>
              <a:lnSpc>
                <a:spcPct val="170000"/>
              </a:lnSpc>
            </a:pPr>
            <a:r>
              <a:rPr lang="pt-BR" sz="1200" b="1" dirty="0"/>
              <a:t>(S13) - </a:t>
            </a:r>
            <a:r>
              <a:rPr lang="pt-BR" sz="1200" b="1" dirty="0">
                <a:hlinkClick r:id="rId14"/>
              </a:rPr>
              <a:t>https://mittechreview.com.br/o-mercado-dos-dados-pessoais/</a:t>
            </a:r>
            <a:endParaRPr lang="pt-BR" sz="1200" b="1" dirty="0"/>
          </a:p>
          <a:p>
            <a:pPr>
              <a:lnSpc>
                <a:spcPct val="170000"/>
              </a:lnSpc>
            </a:pPr>
            <a:r>
              <a:rPr lang="pt-BR" sz="1200" b="1" dirty="0"/>
              <a:t>(S14) - </a:t>
            </a:r>
            <a:r>
              <a:rPr lang="pt-BR" sz="1200" b="1" dirty="0">
                <a:hlinkClick r:id="rId15"/>
              </a:rPr>
              <a:t>https://www.poder360.com.br/tecnologia/meta-registra-1a-queda-de-faturamento-trimestral-na-historia/</a:t>
            </a:r>
            <a:endParaRPr lang="pt-BR" sz="1200" b="1" dirty="0"/>
          </a:p>
          <a:p>
            <a:pPr>
              <a:lnSpc>
                <a:spcPct val="170000"/>
              </a:lnSpc>
            </a:pPr>
            <a:r>
              <a:rPr lang="pt-BR" sz="1200" b="1" dirty="0"/>
              <a:t>(S15) - </a:t>
            </a:r>
            <a:r>
              <a:rPr lang="pt-BR" sz="1200" b="1" dirty="0">
                <a:hlinkClick r:id="rId16"/>
              </a:rPr>
              <a:t>https://www.gov.br/cidadania/pt-br/acesso-a-informacao/lgpd</a:t>
            </a:r>
            <a:endParaRPr lang="pt-BR" sz="1200" b="1" dirty="0"/>
          </a:p>
          <a:p>
            <a:pPr>
              <a:lnSpc>
                <a:spcPct val="170000"/>
              </a:lnSpc>
            </a:pPr>
            <a:r>
              <a:rPr lang="pt-BR" sz="1200" b="1" dirty="0"/>
              <a:t>(S16) - </a:t>
            </a:r>
            <a:r>
              <a:rPr lang="pt-BR" sz="1200" b="1" dirty="0">
                <a:hlinkClick r:id="rId17"/>
              </a:rPr>
              <a:t>https://cetax.com.br/data-science/</a:t>
            </a:r>
            <a:endParaRPr lang="pt-BR" sz="1200" b="1" dirty="0"/>
          </a:p>
          <a:p>
            <a:pPr>
              <a:lnSpc>
                <a:spcPct val="170000"/>
              </a:lnSpc>
            </a:pPr>
            <a:r>
              <a:rPr lang="pt-BR" sz="1200" b="1" dirty="0"/>
              <a:t>(S17) - </a:t>
            </a:r>
            <a:r>
              <a:rPr lang="pt-BR" sz="1200" b="1" dirty="0">
                <a:hlinkClick r:id="rId18"/>
              </a:rPr>
              <a:t>https://www.marketsandmarkets.com/Market-Reports/big-data-market-1068.html</a:t>
            </a:r>
            <a:endParaRPr lang="pt-BR" sz="1200" b="1" dirty="0"/>
          </a:p>
          <a:p>
            <a:pPr>
              <a:lnSpc>
                <a:spcPct val="170000"/>
              </a:lnSpc>
            </a:pPr>
            <a:r>
              <a:rPr lang="pt-BR" sz="1200" b="1" dirty="0"/>
              <a:t>(S18) - </a:t>
            </a:r>
            <a:r>
              <a:rPr lang="pt-BR" sz="1200" b="1" dirty="0">
                <a:hlinkClick r:id="rId19"/>
              </a:rPr>
              <a:t>https://resultadosdigitais.com.br/marketing/anuncios-redes-sociais/#:~:text=Al%C3%A9m%20de%20aumentar%20as%20possibilidades,vistas%20como%20perfis%20de%20sucesso</a:t>
            </a:r>
            <a:endParaRPr lang="pt-BR" sz="1200" b="1" dirty="0"/>
          </a:p>
        </p:txBody>
      </p:sp>
    </p:spTree>
    <p:extLst>
      <p:ext uri="{BB962C8B-B14F-4D97-AF65-F5344CB8AC3E}">
        <p14:creationId xmlns:p14="http://schemas.microsoft.com/office/powerpoint/2010/main" val="284907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B969C-B8C3-E244-4F5E-283914C39BC5}"/>
              </a:ext>
            </a:extLst>
          </p:cNvPr>
          <p:cNvSpPr>
            <a:spLocks noGrp="1"/>
          </p:cNvSpPr>
          <p:nvPr>
            <p:ph type="ctrTitle"/>
          </p:nvPr>
        </p:nvSpPr>
        <p:spPr>
          <a:xfrm>
            <a:off x="1371600" y="2301245"/>
            <a:ext cx="9448800" cy="1825096"/>
          </a:xfrm>
        </p:spPr>
        <p:txBody>
          <a:bodyPr>
            <a:normAutofit/>
          </a:bodyPr>
          <a:lstStyle/>
          <a:p>
            <a:pPr algn="ctr"/>
            <a:r>
              <a:rPr lang="pt-BR" sz="8800" b="1" dirty="0"/>
              <a:t>Perguntas ?</a:t>
            </a:r>
          </a:p>
        </p:txBody>
      </p:sp>
    </p:spTree>
    <p:extLst>
      <p:ext uri="{BB962C8B-B14F-4D97-AF65-F5344CB8AC3E}">
        <p14:creationId xmlns:p14="http://schemas.microsoft.com/office/powerpoint/2010/main" val="3597564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65EBE-2FC3-1EA0-CE93-FA17F884E2E9}"/>
              </a:ext>
            </a:extLst>
          </p:cNvPr>
          <p:cNvSpPr>
            <a:spLocks noGrp="1"/>
          </p:cNvSpPr>
          <p:nvPr>
            <p:ph type="title"/>
          </p:nvPr>
        </p:nvSpPr>
        <p:spPr>
          <a:xfrm>
            <a:off x="685800" y="2027766"/>
            <a:ext cx="10820400" cy="2802467"/>
          </a:xfrm>
        </p:spPr>
        <p:txBody>
          <a:bodyPr/>
          <a:lstStyle/>
          <a:p>
            <a:pPr algn="ctr"/>
            <a:r>
              <a:rPr lang="pt-BR" sz="9600" b="1" dirty="0"/>
              <a:t>FIM</a:t>
            </a:r>
            <a:endParaRPr lang="pt-BR" b="1" dirty="0"/>
          </a:p>
        </p:txBody>
      </p:sp>
    </p:spTree>
    <p:extLst>
      <p:ext uri="{BB962C8B-B14F-4D97-AF65-F5344CB8AC3E}">
        <p14:creationId xmlns:p14="http://schemas.microsoft.com/office/powerpoint/2010/main" val="278766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2576FF-3822-D841-9FAE-07C345345F28}"/>
              </a:ext>
            </a:extLst>
          </p:cNvPr>
          <p:cNvSpPr>
            <a:spLocks noGrp="1"/>
          </p:cNvSpPr>
          <p:nvPr>
            <p:ph type="title"/>
          </p:nvPr>
        </p:nvSpPr>
        <p:spPr>
          <a:xfrm>
            <a:off x="619759" y="764373"/>
            <a:ext cx="6257291" cy="1293028"/>
          </a:xfrm>
        </p:spPr>
        <p:txBody>
          <a:bodyPr>
            <a:normAutofit/>
          </a:bodyPr>
          <a:lstStyle/>
          <a:p>
            <a:r>
              <a:rPr lang="pt-BR" dirty="0"/>
              <a:t>1-Conceito Interconexão </a:t>
            </a:r>
          </a:p>
        </p:txBody>
      </p:sp>
      <p:sp>
        <p:nvSpPr>
          <p:cNvPr id="3" name="Espaço Reservado para Conteúdo 2">
            <a:extLst>
              <a:ext uri="{FF2B5EF4-FFF2-40B4-BE49-F238E27FC236}">
                <a16:creationId xmlns:a16="http://schemas.microsoft.com/office/drawing/2014/main" id="{F997DD3A-F394-309D-F65D-BAB921EE8B8D}"/>
              </a:ext>
            </a:extLst>
          </p:cNvPr>
          <p:cNvSpPr>
            <a:spLocks noGrp="1"/>
          </p:cNvSpPr>
          <p:nvPr>
            <p:ph idx="1"/>
          </p:nvPr>
        </p:nvSpPr>
        <p:spPr>
          <a:xfrm>
            <a:off x="619760" y="2194560"/>
            <a:ext cx="6257290" cy="4024125"/>
          </a:xfrm>
        </p:spPr>
        <p:txBody>
          <a:bodyPr>
            <a:normAutofit/>
          </a:bodyPr>
          <a:lstStyle/>
          <a:p>
            <a:r>
              <a:rPr lang="pt-BR" dirty="0">
                <a:effectLst/>
                <a:latin typeface="Arial" panose="020B0604020202020204" pitchFamily="34" charset="0"/>
                <a:ea typeface="Calibri" panose="020F0502020204030204" pitchFamily="34" charset="0"/>
                <a:cs typeface="Times New Roman" panose="02020603050405020304" pitchFamily="18" charset="0"/>
              </a:rPr>
              <a:t>A Rede de internet segue a lógica da interconexão, quer dizer que quando estamos na rede estamos conectados com uma pessoa que está conectada a várias outras pessoas, logo estou </a:t>
            </a:r>
            <a:r>
              <a:rPr lang="pt-BR" b="1" dirty="0">
                <a:effectLst/>
                <a:latin typeface="Arial" panose="020B0604020202020204" pitchFamily="34" charset="0"/>
                <a:ea typeface="Calibri" panose="020F0502020204030204" pitchFamily="34" charset="0"/>
                <a:cs typeface="Times New Roman" panose="02020603050405020304" pitchFamily="18" charset="0"/>
              </a:rPr>
              <a:t>direto e indiretamente</a:t>
            </a:r>
            <a:r>
              <a:rPr lang="pt-BR" dirty="0">
                <a:effectLst/>
                <a:latin typeface="Arial" panose="020B0604020202020204" pitchFamily="34" charset="0"/>
                <a:ea typeface="Calibri" panose="020F0502020204030204" pitchFamily="34" charset="0"/>
                <a:cs typeface="Times New Roman" panose="02020603050405020304" pitchFamily="18" charset="0"/>
              </a:rPr>
              <a:t> conectada com essas pessoas também, vice-versa.</a:t>
            </a:r>
            <a:endParaRPr lang="pt-BR"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feras metálicas conectadas em malha">
            <a:extLst>
              <a:ext uri="{FF2B5EF4-FFF2-40B4-BE49-F238E27FC236}">
                <a16:creationId xmlns:a16="http://schemas.microsoft.com/office/drawing/2014/main" id="{B25232B9-6D25-32DB-5AD1-4D71FE4BE751}"/>
              </a:ext>
            </a:extLst>
          </p:cNvPr>
          <p:cNvPicPr>
            <a:picLocks noChangeAspect="1"/>
          </p:cNvPicPr>
          <p:nvPr/>
        </p:nvPicPr>
        <p:blipFill rotWithShape="1">
          <a:blip r:embed="rId2"/>
          <a:srcRect l="26035" r="28486" b="-1"/>
          <a:stretch/>
        </p:blipFill>
        <p:spPr>
          <a:xfrm>
            <a:off x="7519416" y="10"/>
            <a:ext cx="4672584" cy="6857989"/>
          </a:xfrm>
          <a:prstGeom prst="rect">
            <a:avLst/>
          </a:prstGeom>
        </p:spPr>
      </p:pic>
    </p:spTree>
    <p:extLst>
      <p:ext uri="{BB962C8B-B14F-4D97-AF65-F5344CB8AC3E}">
        <p14:creationId xmlns:p14="http://schemas.microsoft.com/office/powerpoint/2010/main" val="228476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08CE7-417E-7125-4BFA-AD32FACF0861}"/>
              </a:ext>
            </a:extLst>
          </p:cNvPr>
          <p:cNvSpPr>
            <a:spLocks noGrp="1"/>
          </p:cNvSpPr>
          <p:nvPr>
            <p:ph type="title"/>
          </p:nvPr>
        </p:nvSpPr>
        <p:spPr/>
        <p:txBody>
          <a:bodyPr/>
          <a:lstStyle/>
          <a:p>
            <a:r>
              <a:rPr lang="pt-BR" dirty="0"/>
              <a:t>Distinção entre conexão e interconexão</a:t>
            </a:r>
          </a:p>
        </p:txBody>
      </p:sp>
      <p:graphicFrame>
        <p:nvGraphicFramePr>
          <p:cNvPr id="5" name="Espaço Reservado para Conteúdo 2">
            <a:extLst>
              <a:ext uri="{FF2B5EF4-FFF2-40B4-BE49-F238E27FC236}">
                <a16:creationId xmlns:a16="http://schemas.microsoft.com/office/drawing/2014/main" id="{B8222E6F-CD69-A470-20F9-37E75A1C790C}"/>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29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F06F3-FF06-9111-C3E1-6BCD291AE259}"/>
              </a:ext>
            </a:extLst>
          </p:cNvPr>
          <p:cNvSpPr>
            <a:spLocks noGrp="1"/>
          </p:cNvSpPr>
          <p:nvPr>
            <p:ph type="title"/>
          </p:nvPr>
        </p:nvSpPr>
        <p:spPr>
          <a:xfrm>
            <a:off x="619760" y="764373"/>
            <a:ext cx="6832600" cy="1293028"/>
          </a:xfrm>
        </p:spPr>
        <p:txBody>
          <a:bodyPr>
            <a:normAutofit/>
          </a:bodyPr>
          <a:lstStyle/>
          <a:p>
            <a:r>
              <a:rPr lang="pt-BR" sz="3100" dirty="0"/>
              <a:t>2-Formação de comunidades</a:t>
            </a:r>
            <a:br>
              <a:rPr lang="pt-BR" sz="3100" dirty="0"/>
            </a:br>
            <a:endParaRPr lang="pt-BR" sz="3100" dirty="0"/>
          </a:p>
        </p:txBody>
      </p:sp>
      <p:sp>
        <p:nvSpPr>
          <p:cNvPr id="3" name="Espaço Reservado para Conteúdo 2">
            <a:extLst>
              <a:ext uri="{FF2B5EF4-FFF2-40B4-BE49-F238E27FC236}">
                <a16:creationId xmlns:a16="http://schemas.microsoft.com/office/drawing/2014/main" id="{F67DB606-BFB8-4235-9B82-73C09B9B3FD3}"/>
              </a:ext>
            </a:extLst>
          </p:cNvPr>
          <p:cNvSpPr>
            <a:spLocks noGrp="1"/>
          </p:cNvSpPr>
          <p:nvPr>
            <p:ph idx="1"/>
          </p:nvPr>
        </p:nvSpPr>
        <p:spPr>
          <a:xfrm>
            <a:off x="619760" y="2194560"/>
            <a:ext cx="6832600" cy="4024125"/>
          </a:xfrm>
        </p:spPr>
        <p:txBody>
          <a:bodyPr>
            <a:normAutofit/>
          </a:bodyPr>
          <a:lstStyle/>
          <a:p>
            <a:pPr marL="0" indent="0">
              <a:buNone/>
            </a:pPr>
            <a:r>
              <a:rPr lang="pt-BR" dirty="0"/>
              <a:t>Conforme a Antropologia Social, os seres humanos têm o comportamento de formar grupos e socializar com aqueles que partilham de interesses e afinidades em comum.</a:t>
            </a:r>
          </a:p>
          <a:p>
            <a:pPr marL="0" indent="0">
              <a:buNone/>
            </a:pPr>
            <a:r>
              <a:rPr lang="pt-BR" dirty="0"/>
              <a:t>Esse comportamento se repete nas redes de internet, ciberespaço.</a:t>
            </a:r>
          </a:p>
          <a:p>
            <a:r>
              <a:rPr lang="pt-BR" dirty="0"/>
              <a:t> Exemplo: rede social Orkut, Facebook e WhatsApp.</a:t>
            </a:r>
          </a:p>
          <a:p>
            <a:pPr marL="0" indent="0">
              <a:buNone/>
            </a:pPr>
            <a:r>
              <a:rPr lang="pt-BR" dirty="0"/>
              <a:t>Formação de tribos no ciberespaço. </a:t>
            </a:r>
          </a:p>
          <a:p>
            <a:endParaRPr lang="pt-BR" dirty="0"/>
          </a:p>
        </p:txBody>
      </p:sp>
      <p:pic>
        <p:nvPicPr>
          <p:cNvPr id="7" name="Graphic 6" descr="Group of People">
            <a:extLst>
              <a:ext uri="{FF2B5EF4-FFF2-40B4-BE49-F238E27FC236}">
                <a16:creationId xmlns:a16="http://schemas.microsoft.com/office/drawing/2014/main" id="{9C345246-1F89-DE7E-BD5C-50B1420DDB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238" y="1659923"/>
            <a:ext cx="3644962" cy="3644962"/>
          </a:xfrm>
          <a:prstGeom prst="rect">
            <a:avLst/>
          </a:prstGeom>
        </p:spPr>
      </p:pic>
    </p:spTree>
    <p:extLst>
      <p:ext uri="{BB962C8B-B14F-4D97-AF65-F5344CB8AC3E}">
        <p14:creationId xmlns:p14="http://schemas.microsoft.com/office/powerpoint/2010/main" val="8526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2058">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ítulo 1">
            <a:extLst>
              <a:ext uri="{FF2B5EF4-FFF2-40B4-BE49-F238E27FC236}">
                <a16:creationId xmlns:a16="http://schemas.microsoft.com/office/drawing/2014/main" id="{C73100A2-B7C9-C48F-6112-799D8EA685D3}"/>
              </a:ext>
            </a:extLst>
          </p:cNvPr>
          <p:cNvSpPr>
            <a:spLocks noGrp="1"/>
          </p:cNvSpPr>
          <p:nvPr>
            <p:ph type="title"/>
          </p:nvPr>
        </p:nvSpPr>
        <p:spPr>
          <a:xfrm>
            <a:off x="5772149" y="-454664"/>
            <a:ext cx="6533501" cy="1600200"/>
          </a:xfrm>
        </p:spPr>
        <p:txBody>
          <a:bodyPr anchor="b">
            <a:normAutofit/>
          </a:bodyPr>
          <a:lstStyle/>
          <a:p>
            <a:pPr algn="l"/>
            <a:r>
              <a:rPr lang="pt-BR" sz="3200" dirty="0"/>
              <a:t>3-Inteligência Coletiva</a:t>
            </a:r>
          </a:p>
        </p:txBody>
      </p:sp>
      <p:sp>
        <p:nvSpPr>
          <p:cNvPr id="3" name="Espaço Reservado para Conteúdo 2">
            <a:extLst>
              <a:ext uri="{FF2B5EF4-FFF2-40B4-BE49-F238E27FC236}">
                <a16:creationId xmlns:a16="http://schemas.microsoft.com/office/drawing/2014/main" id="{05DFAD36-E51D-6209-32A9-CC88F7A9C72B}"/>
              </a:ext>
            </a:extLst>
          </p:cNvPr>
          <p:cNvSpPr>
            <a:spLocks noGrp="1"/>
          </p:cNvSpPr>
          <p:nvPr>
            <p:ph idx="1"/>
          </p:nvPr>
        </p:nvSpPr>
        <p:spPr>
          <a:xfrm>
            <a:off x="249881" y="1896114"/>
            <a:ext cx="4694982" cy="3486010"/>
          </a:xfrm>
        </p:spPr>
        <p:txBody>
          <a:bodyPr>
            <a:normAutofit fontScale="92500" lnSpcReduction="20000"/>
          </a:bodyPr>
          <a:lstStyle/>
          <a:p>
            <a:r>
              <a:rPr lang="pt-BR" sz="2400" dirty="0"/>
              <a:t>A rede permite o acesso a uma variedade de conhecimentos sem sair de casa.</a:t>
            </a:r>
          </a:p>
          <a:p>
            <a:r>
              <a:rPr lang="pt-BR" sz="2400" dirty="0" err="1"/>
              <a:t>Ex</a:t>
            </a:r>
            <a:r>
              <a:rPr lang="pt-BR" sz="2400" dirty="0"/>
              <a:t>: museus, galerias, livros, palestras, aulas, artigos científicos.</a:t>
            </a:r>
          </a:p>
          <a:p>
            <a:endParaRPr lang="pt-BR" sz="2400" dirty="0"/>
          </a:p>
          <a:p>
            <a:endParaRPr lang="pt-BR" sz="2400" dirty="0"/>
          </a:p>
          <a:p>
            <a:r>
              <a:rPr lang="pt-BR" sz="2400" b="1" dirty="0"/>
              <a:t>Inteligência Coletiva é o compartilhamento de conteúdos.</a:t>
            </a:r>
          </a:p>
          <a:p>
            <a:endParaRPr lang="pt-BR" sz="1500" dirty="0"/>
          </a:p>
          <a:p>
            <a:endParaRPr lang="pt-BR" sz="1500" dirty="0"/>
          </a:p>
        </p:txBody>
      </p:sp>
      <p:pic>
        <p:nvPicPr>
          <p:cNvPr id="2052" name="Picture 4">
            <a:extLst>
              <a:ext uri="{FF2B5EF4-FFF2-40B4-BE49-F238E27FC236}">
                <a16:creationId xmlns:a16="http://schemas.microsoft.com/office/drawing/2014/main" id="{434BA917-6E84-66F0-CD35-96BBBE0E8F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8847" y="1644859"/>
            <a:ext cx="6197353" cy="34860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5886"/>
      </p:ext>
    </p:extLst>
  </p:cSld>
  <p:clrMapOvr>
    <a:masterClrMapping/>
  </p:clrMapOvr>
</p:sld>
</file>

<file path=ppt/theme/theme1.xml><?xml version="1.0" encoding="utf-8"?>
<a:theme xmlns:a="http://schemas.openxmlformats.org/drawingml/2006/main" name="Trilha de Vapor">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TM04033937[[fn=Trilha de Vapor]]</Template>
  <TotalTime>3508</TotalTime>
  <Words>3843</Words>
  <Application>Microsoft Office PowerPoint</Application>
  <PresentationFormat>Widescreen</PresentationFormat>
  <Paragraphs>269</Paragraphs>
  <Slides>53</Slides>
  <Notes>0</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53</vt:i4>
      </vt:variant>
    </vt:vector>
  </HeadingPairs>
  <TitlesOfParts>
    <vt:vector size="57" baseType="lpstr">
      <vt:lpstr>Arial</vt:lpstr>
      <vt:lpstr>Calibri</vt:lpstr>
      <vt:lpstr>Century Gothic</vt:lpstr>
      <vt:lpstr>Trilha de Vapor</vt:lpstr>
      <vt:lpstr>A influência da tecnologia das redes sociais na sociedade.</vt:lpstr>
      <vt:lpstr>Cibercultura no Ciberespaço </vt:lpstr>
      <vt:lpstr>Apresentação do PowerPoint</vt:lpstr>
      <vt:lpstr>O que significa Cibercultura  no ciberespaço? </vt:lpstr>
      <vt:lpstr>Lévy explora e destaca três comportamentos que surgiram com o ciberespaço e que permite o desenvolvimento da cibercultura.</vt:lpstr>
      <vt:lpstr>1-Conceito Interconexão </vt:lpstr>
      <vt:lpstr>Distinção entre conexão e interconexão</vt:lpstr>
      <vt:lpstr>2-Formação de comunidades </vt:lpstr>
      <vt:lpstr>3-Inteligência Coletiva</vt:lpstr>
      <vt:lpstr>Ciberespaço é a Democratização da informação</vt:lpstr>
      <vt:lpstr>Sociedade em rede versus sociedade piramidal</vt:lpstr>
      <vt:lpstr>Sociedade em rede versus sociedade piramidal </vt:lpstr>
      <vt:lpstr>Sociedade piramidal-organização tradicional </vt:lpstr>
      <vt:lpstr>Sociedade em Rede </vt:lpstr>
      <vt:lpstr>Apresentação do PowerPoint</vt:lpstr>
      <vt:lpstr>Apresentação do PowerPoint</vt:lpstr>
      <vt:lpstr>Início </vt:lpstr>
      <vt:lpstr>Orkut </vt:lpstr>
      <vt:lpstr>Facebook</vt:lpstr>
      <vt:lpstr>Youtube</vt:lpstr>
      <vt:lpstr>Instagram </vt:lpstr>
      <vt:lpstr>Whatsapp</vt:lpstr>
      <vt:lpstr>Twitter</vt:lpstr>
      <vt:lpstr>Efeitos NA SOCIEDADE</vt:lpstr>
      <vt:lpstr>Apresentação do PowerPoint</vt:lpstr>
      <vt:lpstr>Apresentação do PowerPoint</vt:lpstr>
      <vt:lpstr>RSPH and the Young Health Movement </vt:lpstr>
      <vt:lpstr>Outros Pontos da Pesquisa</vt:lpstr>
      <vt:lpstr>REDES SOCIAIS E A DISTORÇÃO DA AUTOIMAGEM</vt:lpstr>
      <vt:lpstr>Apresentação do PowerPoint</vt:lpstr>
      <vt:lpstr>Pontos Positivos das redes</vt:lpstr>
      <vt:lpstr>Democratização da Comunicação</vt:lpstr>
      <vt:lpstr>Meios para estabelecer contato profissional e de relacionamento</vt:lpstr>
      <vt:lpstr>Disseminação rápida de informações</vt:lpstr>
      <vt:lpstr>Disponibilidade de várias formas de entretenimento</vt:lpstr>
      <vt:lpstr>Maior facilidade em encontrar produtos e serviços e em divulgá-los</vt:lpstr>
      <vt:lpstr>Possiblidade de encontrar diversas informações</vt:lpstr>
      <vt:lpstr>O Mercado Das Redes e Suas características</vt:lpstr>
      <vt:lpstr>Alguns Valores estimados das empresas Tech </vt:lpstr>
      <vt:lpstr>Apresentação do PowerPoint</vt:lpstr>
      <vt:lpstr>Um pouco sobre o histórico recente da Meta e o Instagram </vt:lpstr>
      <vt:lpstr>Sobre o mercado de dados</vt:lpstr>
      <vt:lpstr>“não existe almoço grátis!”</vt:lpstr>
      <vt:lpstr>Lei Geral de Proteção de Dados Pessoais (LGPD) </vt:lpstr>
      <vt:lpstr>O Big Data em conjunto com o Data Science transforma os dados em lucro. </vt:lpstr>
      <vt:lpstr>Por que fazer anúncios nas redes sociais?</vt:lpstr>
      <vt:lpstr>Tipos de Anúncio em Redes </vt:lpstr>
      <vt:lpstr>Ferramentas dos Anúncios e Marketing Social </vt:lpstr>
      <vt:lpstr>Casos de se comentar: </vt:lpstr>
      <vt:lpstr>Bibliografia:</vt:lpstr>
      <vt:lpstr>Sites:</vt:lpstr>
      <vt:lpstr>Perguntas ?</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influência da tecnologia das redes sociais na sociedade.</dc:title>
  <dc:creator>Rodrigo Bosso</dc:creator>
  <cp:lastModifiedBy>Rodrigo Bosso</cp:lastModifiedBy>
  <cp:revision>8</cp:revision>
  <dcterms:created xsi:type="dcterms:W3CDTF">2022-11-06T17:20:52Z</dcterms:created>
  <dcterms:modified xsi:type="dcterms:W3CDTF">2022-11-25T23:52:47Z</dcterms:modified>
</cp:coreProperties>
</file>